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284" r:id="rId3"/>
    <p:sldId id="285" r:id="rId4"/>
    <p:sldId id="288" r:id="rId5"/>
    <p:sldId id="290" r:id="rId6"/>
    <p:sldId id="291" r:id="rId7"/>
    <p:sldId id="417" r:id="rId8"/>
    <p:sldId id="426" r:id="rId9"/>
    <p:sldId id="372" r:id="rId10"/>
    <p:sldId id="374" r:id="rId11"/>
    <p:sldId id="407" r:id="rId12"/>
    <p:sldId id="411" r:id="rId13"/>
    <p:sldId id="418" r:id="rId14"/>
    <p:sldId id="476" r:id="rId15"/>
    <p:sldId id="421" r:id="rId16"/>
    <p:sldId id="427" r:id="rId17"/>
    <p:sldId id="422" r:id="rId18"/>
    <p:sldId id="431" r:id="rId19"/>
    <p:sldId id="428" r:id="rId20"/>
    <p:sldId id="423" r:id="rId21"/>
    <p:sldId id="429" r:id="rId22"/>
    <p:sldId id="478" r:id="rId23"/>
    <p:sldId id="480" r:id="rId24"/>
    <p:sldId id="482" r:id="rId25"/>
    <p:sldId id="484" r:id="rId26"/>
    <p:sldId id="414" r:id="rId27"/>
    <p:sldId id="415" r:id="rId28"/>
    <p:sldId id="416" r:id="rId29"/>
    <p:sldId id="413" r:id="rId30"/>
    <p:sldId id="419" r:id="rId31"/>
    <p:sldId id="450" r:id="rId32"/>
    <p:sldId id="451" r:id="rId33"/>
    <p:sldId id="371" r:id="rId34"/>
    <p:sldId id="292" r:id="rId35"/>
    <p:sldId id="433" r:id="rId36"/>
    <p:sldId id="437" r:id="rId37"/>
    <p:sldId id="439" r:id="rId38"/>
    <p:sldId id="473" r:id="rId39"/>
    <p:sldId id="440" r:id="rId40"/>
    <p:sldId id="441" r:id="rId41"/>
    <p:sldId id="442" r:id="rId42"/>
    <p:sldId id="446" r:id="rId43"/>
    <p:sldId id="447" r:id="rId44"/>
    <p:sldId id="448" r:id="rId45"/>
    <p:sldId id="435" r:id="rId46"/>
    <p:sldId id="436" r:id="rId47"/>
    <p:sldId id="452" r:id="rId48"/>
    <p:sldId id="453" r:id="rId49"/>
    <p:sldId id="455" r:id="rId50"/>
    <p:sldId id="458" r:id="rId51"/>
    <p:sldId id="460" r:id="rId52"/>
    <p:sldId id="461" r:id="rId53"/>
    <p:sldId id="462" r:id="rId54"/>
    <p:sldId id="463" r:id="rId55"/>
    <p:sldId id="465" r:id="rId56"/>
    <p:sldId id="467" r:id="rId57"/>
    <p:sldId id="475" r:id="rId58"/>
    <p:sldId id="469" r:id="rId59"/>
    <p:sldId id="470" r:id="rId60"/>
    <p:sldId id="472" r:id="rId61"/>
    <p:sldId id="367" r:id="rId62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D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3" autoAdjust="0"/>
    <p:restoredTop sz="94660"/>
  </p:normalViewPr>
  <p:slideViewPr>
    <p:cSldViewPr snapToGrid="0">
      <p:cViewPr varScale="1">
        <p:scale>
          <a:sx n="66" d="100"/>
          <a:sy n="66" d="100"/>
        </p:scale>
        <p:origin x="2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explosion val="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3D7-4DC5-9ED4-47F71A4C08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3D7-4DC5-9ED4-47F71A4C086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3D7-4DC5-9ED4-47F71A4C086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3D7-4DC5-9ED4-47F71A4C0864}"/>
              </c:ext>
            </c:extLst>
          </c:dPt>
          <c:cat>
            <c:strRef>
              <c:f>Feuil1!$A$2:$A$5</c:f>
              <c:strCache>
                <c:ptCount val="4"/>
                <c:pt idx="0">
                  <c:v>Compétences narratives en réception</c:v>
                </c:pt>
                <c:pt idx="1">
                  <c:v>compétences narratives en production</c:v>
                </c:pt>
                <c:pt idx="2">
                  <c:v>compétences lexicales et syntaxiques</c:v>
                </c:pt>
                <c:pt idx="3">
                  <c:v>compétences inférentielles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A1-4598-B48D-3536D395FC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0.65354</cdr:x>
      <cdr:y>0.24101</cdr:y>
    </cdr:from>
    <cdr:to>
      <cdr:x>1</cdr:x>
      <cdr:y>0.81065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8207829" y="1114540"/>
          <a:ext cx="3984171" cy="2634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r-FR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4748B-ECB8-4A1D-BBC2-52013BC5C39F}" type="datetimeFigureOut">
              <a:rPr lang="fr-FR" smtClean="0"/>
              <a:t>12/11/2019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3CA6B-A05E-4A38-ADE2-3143E2C69F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36012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4EEA9-07E7-4EAB-BA50-5822887E6944}" type="datetimeFigureOut">
              <a:rPr lang="fr-FR" smtClean="0"/>
              <a:t>12/11/2019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366D0-0C99-4323-B17E-F9C8751358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0922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7DD35-8F07-40DD-8FD5-59FFCFD78DB3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48A05-5D08-4D73-8D7F-6DCC71D8D107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2890-B371-4BA0-88A9-2C69FEDFF523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BABDB-208A-4710-B3F1-EBD596384E09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FD65-D572-4666-B515-09BC7720DB72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E712-DDA6-4E43-893B-50C02F4189D0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5EA3-1519-402C-B199-E7CBAE6C7D5B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3D6EF-8048-49CB-9220-F94207E77442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9A9F-2114-4FED-A906-E4F2A99B8FD5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04112-20F1-4355-A8F4-8B8C8DC1F80B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070B9F2-6EAD-4617-9896-648AECF050F1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5E94D-6276-4224-9232-0A5E54ED9B05}" type="datetime1">
              <a:rPr lang="en-US" smtClean="0"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tableau%20de%20programmation%20des%20activit&#233;s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bdemauge.free.fr/virelangues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Comment%20poser%20une%20question.doc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lutinbazar.fr/wp-content/uploads/2015/03/fiches-apprendre-po%C3%A9sie-LB.pdf" TargetMode="External"/><Relationship Id="rId2" Type="http://schemas.openxmlformats.org/officeDocument/2006/relationships/hyperlink" Target="Comment%20apprendre%20une%20po&#233;sie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cache.media.education.gouv.fr/file/Francais/65/5/RA16_C3_FRA_1_ecouter_comprendre_prop_ecoute_573655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eb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vocanet.fr/index.php/listes/14-fiches-j-picoche/cm1/20-acheter-et-vendr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tableau%20de%20programmation%20des%20activit&#233;s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1886" y="802297"/>
            <a:ext cx="11800113" cy="445187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000" dirty="0" smtClean="0">
                <a:solidFill>
                  <a:srgbClr val="FF0000"/>
                </a:solidFill>
              </a:rPr>
              <a:t/>
            </a:r>
            <a:br>
              <a:rPr lang="fr-FR" sz="6000" dirty="0" smtClean="0">
                <a:solidFill>
                  <a:srgbClr val="FF0000"/>
                </a:solidFill>
              </a:rPr>
            </a:br>
            <a:r>
              <a:rPr lang="fr-FR" sz="6000" dirty="0">
                <a:solidFill>
                  <a:srgbClr val="FF0000"/>
                </a:solidFill>
              </a:rPr>
              <a:t/>
            </a:r>
            <a:br>
              <a:rPr lang="fr-FR" sz="6000" dirty="0">
                <a:solidFill>
                  <a:srgbClr val="FF0000"/>
                </a:solidFill>
              </a:rPr>
            </a:br>
            <a:r>
              <a:rPr lang="fr-FR" sz="6000" dirty="0" smtClean="0">
                <a:solidFill>
                  <a:srgbClr val="FF0000"/>
                </a:solidFill>
              </a:rPr>
              <a:t/>
            </a:r>
            <a:br>
              <a:rPr lang="fr-FR" sz="6000" dirty="0" smtClean="0">
                <a:solidFill>
                  <a:srgbClr val="FF0000"/>
                </a:solidFill>
              </a:rPr>
            </a:br>
            <a:r>
              <a:rPr lang="fr-FR" sz="5300" dirty="0" smtClean="0">
                <a:solidFill>
                  <a:srgbClr val="FF0000"/>
                </a:solidFill>
              </a:rPr>
              <a:t>La maîtrise de la langue orale : Des gestes professionnels au service des progrès des élèves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39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46894" y="2065587"/>
            <a:ext cx="7143522" cy="345061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sz="2800" b="1" u="sng" dirty="0"/>
              <a:t>L'école maternelle, école du langage</a:t>
            </a:r>
          </a:p>
          <a:p>
            <a:pPr marL="0" indent="0">
              <a:buNone/>
            </a:pPr>
            <a:r>
              <a:rPr lang="fr-FR" sz="2800" b="1" u="sng" dirty="0" smtClean="0"/>
              <a:t>note </a:t>
            </a:r>
            <a:r>
              <a:rPr lang="fr-FR" sz="2800" b="1" u="sng" dirty="0"/>
              <a:t>de service du 28-5-2019</a:t>
            </a:r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r>
              <a:rPr lang="fr-FR" sz="2800" dirty="0" smtClean="0"/>
              <a:t>Prévenir </a:t>
            </a:r>
            <a:r>
              <a:rPr lang="fr-FR" sz="2800" dirty="0"/>
              <a:t>l'échec scolaire </a:t>
            </a:r>
          </a:p>
          <a:p>
            <a:pPr marL="0" indent="0">
              <a:buNone/>
            </a:pPr>
            <a:r>
              <a:rPr lang="fr-FR" sz="2800" dirty="0"/>
              <a:t>Faire de l'enseignement du langage une priorité.</a:t>
            </a:r>
          </a:p>
          <a:p>
            <a:pPr algn="ctr"/>
            <a:r>
              <a:rPr lang="fr-FR" sz="2800" dirty="0"/>
              <a:t>Langage oral                            </a:t>
            </a:r>
            <a:r>
              <a:rPr lang="fr-FR" sz="2800" dirty="0" smtClean="0"/>
              <a:t>   </a:t>
            </a:r>
          </a:p>
          <a:p>
            <a:pPr algn="ctr"/>
            <a:r>
              <a:rPr lang="fr-FR" sz="2800" dirty="0" smtClean="0"/>
              <a:t>langage </a:t>
            </a:r>
            <a:r>
              <a:rPr lang="fr-FR" sz="2800" dirty="0"/>
              <a:t>écrit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pPr marL="0" indent="0"/>
            <a:r>
              <a:rPr lang="fr-FR" dirty="0" smtClean="0">
                <a:solidFill>
                  <a:srgbClr val="FF0000"/>
                </a:solidFill>
              </a:rPr>
              <a:t>Les enjeux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u contenu 4"/>
          <p:cNvSpPr txBox="1">
            <a:spLocks/>
          </p:cNvSpPr>
          <p:nvPr/>
        </p:nvSpPr>
        <p:spPr>
          <a:xfrm>
            <a:off x="6881943" y="2065586"/>
            <a:ext cx="5310057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800" b="1" dirty="0" smtClean="0">
                <a:solidFill>
                  <a:srgbClr val="7030A0"/>
                </a:solidFill>
              </a:rPr>
              <a:t>enjeu social </a:t>
            </a:r>
            <a:r>
              <a:rPr lang="fr-FR" sz="2800" dirty="0" smtClean="0"/>
              <a:t>qui reprend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800" dirty="0" smtClean="0"/>
              <a:t>L’ </a:t>
            </a:r>
            <a:r>
              <a:rPr lang="fr-FR" sz="2800" b="1" dirty="0" smtClean="0"/>
              <a:t>Axe 1 du Projet Académique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FF0000"/>
                </a:solidFill>
              </a:rPr>
              <a:t>LA RÉUSSITE DE TOUS - Déjouer les déterminismes pour permettre à tout élève de </a:t>
            </a:r>
            <a:r>
              <a:rPr lang="fr-FR" sz="2800" dirty="0" smtClean="0">
                <a:solidFill>
                  <a:srgbClr val="FF0000"/>
                </a:solidFill>
              </a:rPr>
              <a:t>réussir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2" name="Accolade fermante 1"/>
          <p:cNvSpPr/>
          <p:nvPr/>
        </p:nvSpPr>
        <p:spPr>
          <a:xfrm>
            <a:off x="6253216" y="2223349"/>
            <a:ext cx="628727" cy="3135086"/>
          </a:xfrm>
          <a:prstGeom prst="rightBrac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13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4229" y="46413"/>
            <a:ext cx="9927771" cy="524617"/>
          </a:xfrm>
        </p:spPr>
        <p:txBody>
          <a:bodyPr>
            <a:normAutofit fontScale="90000"/>
          </a:bodyPr>
          <a:lstStyle/>
          <a:p>
            <a:r>
              <a:rPr lang="fr-FR" sz="2600" cap="none" dirty="0" smtClean="0"/>
              <a:t>programmes du cycle 1 au cycle 3         </a:t>
            </a:r>
            <a:r>
              <a:rPr lang="fr-FR" sz="2600" cap="none" dirty="0"/>
              <a:t> </a:t>
            </a:r>
            <a:r>
              <a:rPr lang="fr-FR" sz="2600" cap="none" dirty="0" smtClean="0"/>
              <a:t>                    </a:t>
            </a:r>
            <a:r>
              <a:rPr lang="fr-FR" sz="3100" b="1" cap="none" dirty="0" smtClean="0">
                <a:solidFill>
                  <a:srgbClr val="7030A0"/>
                </a:solidFill>
              </a:rPr>
              <a:t>enjeu institutionnel</a:t>
            </a:r>
            <a:r>
              <a:rPr lang="fr-FR" sz="2600" cap="none" dirty="0" smtClean="0"/>
              <a:t/>
            </a:r>
            <a:br>
              <a:rPr lang="fr-FR" sz="2600" cap="none" dirty="0" smtClean="0"/>
            </a:br>
            <a:r>
              <a:rPr lang="fr-FR" sz="2600" cap="none" dirty="0" smtClean="0"/>
              <a:t> </a:t>
            </a:r>
            <a:r>
              <a:rPr lang="fr-FR" sz="2600" cap="none" dirty="0" smtClean="0">
                <a:solidFill>
                  <a:srgbClr val="FF0000"/>
                </a:solidFill>
              </a:rPr>
              <a:t>comprendre et s’exprimer à l’oral compétences travaillées</a:t>
            </a:r>
            <a:endParaRPr lang="fr-FR" sz="2600" cap="none" dirty="0">
              <a:solidFill>
                <a:srgbClr val="FF0000"/>
              </a:solidFill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9636739"/>
              </p:ext>
            </p:extLst>
          </p:nvPr>
        </p:nvGraphicFramePr>
        <p:xfrm>
          <a:off x="232227" y="786446"/>
          <a:ext cx="11959773" cy="4611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6591">
                  <a:extLst>
                    <a:ext uri="{9D8B030D-6E8A-4147-A177-3AD203B41FA5}">
                      <a16:colId xmlns:a16="http://schemas.microsoft.com/office/drawing/2014/main" val="1076510622"/>
                    </a:ext>
                  </a:extLst>
                </a:gridCol>
                <a:gridCol w="3986591">
                  <a:extLst>
                    <a:ext uri="{9D8B030D-6E8A-4147-A177-3AD203B41FA5}">
                      <a16:colId xmlns:a16="http://schemas.microsoft.com/office/drawing/2014/main" val="744756393"/>
                    </a:ext>
                  </a:extLst>
                </a:gridCol>
                <a:gridCol w="3986591">
                  <a:extLst>
                    <a:ext uri="{9D8B030D-6E8A-4147-A177-3AD203B41FA5}">
                      <a16:colId xmlns:a16="http://schemas.microsoft.com/office/drawing/2014/main" val="2706225186"/>
                    </a:ext>
                  </a:extLst>
                </a:gridCol>
              </a:tblGrid>
              <a:tr h="923212"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Cycle 1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(domaines du socle 1, 2, 3)</a:t>
                      </a:r>
                      <a:endParaRPr lang="fr-FR" dirty="0">
                        <a:ln w="571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Cycle 2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(domaines du socle 1, 2, 3)</a:t>
                      </a:r>
                      <a:endParaRPr lang="fr-FR" dirty="0">
                        <a:ln w="571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Cycle 3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(domaines du socle 1, 2, 3)</a:t>
                      </a:r>
                      <a:endParaRPr lang="fr-FR" dirty="0">
                        <a:ln w="571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455617"/>
                  </a:ext>
                </a:extLst>
              </a:tr>
              <a:tr h="28828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/>
                        <a:t>- Oser entrer en communication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/>
                        <a:t>- Echanger et réfléchir avec les autres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/>
                        <a:t>- Comprendre et apprendre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/>
                        <a:t>- Commencer à réfléchir sur la langue et acquérir une conscience phonologique</a:t>
                      </a:r>
                    </a:p>
                    <a:p>
                      <a:endParaRPr lang="fr-FR" sz="2000" dirty="0">
                        <a:ln w="571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- écouter pour comprendre des messages oraux</a:t>
                      </a:r>
                      <a:r>
                        <a:rPr lang="fr-FR" sz="2000" baseline="0" dirty="0" smtClean="0"/>
                        <a:t> ou des textes lus par un adulte</a:t>
                      </a:r>
                    </a:p>
                    <a:p>
                      <a:r>
                        <a:rPr lang="fr-FR" sz="2000" dirty="0" smtClean="0"/>
                        <a:t>- Dire pour être entendu ou compris</a:t>
                      </a:r>
                    </a:p>
                    <a:p>
                      <a:r>
                        <a:rPr lang="fr-FR" sz="2000" dirty="0" smtClean="0"/>
                        <a:t>- participer à des échanges dans des situations diversifiées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 smtClean="0"/>
                        <a:t>- adopter une attitude critique par rapport à son propos.</a:t>
                      </a:r>
                    </a:p>
                    <a:p>
                      <a:endParaRPr lang="fr-FR" sz="2000" dirty="0" smtClean="0"/>
                    </a:p>
                    <a:p>
                      <a:r>
                        <a:rPr lang="fr-FR" sz="2000" dirty="0" smtClean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dirty="0" smtClean="0"/>
                        <a:t>- écouter pour comprendre un message oral, un propos, un discours, un texte lu </a:t>
                      </a:r>
                    </a:p>
                    <a:p>
                      <a:r>
                        <a:rPr lang="fr-FR" sz="2400" dirty="0" smtClean="0"/>
                        <a:t>- parler en prenant en compte son auditoire </a:t>
                      </a:r>
                    </a:p>
                    <a:p>
                      <a:r>
                        <a:rPr lang="fr-FR" sz="2400" dirty="0" smtClean="0"/>
                        <a:t>- participer à des échanges dans des situations diverses </a:t>
                      </a:r>
                    </a:p>
                    <a:p>
                      <a:r>
                        <a:rPr lang="fr-FR" sz="2400" dirty="0" smtClean="0"/>
                        <a:t>- adopter une attitude critique par rapport à son propos.</a:t>
                      </a:r>
                    </a:p>
                    <a:p>
                      <a:endParaRPr lang="fr-FR" sz="2000" dirty="0">
                        <a:ln w="5715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998457"/>
                  </a:ext>
                </a:extLst>
              </a:tr>
            </a:tbl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3831" y="261829"/>
            <a:ext cx="5938836" cy="309201"/>
          </a:xfrm>
        </p:spPr>
        <p:txBody>
          <a:bodyPr/>
          <a:lstStyle/>
          <a:p>
            <a:r>
              <a:rPr lang="en-US" dirty="0" err="1" smtClean="0"/>
              <a:t>Circonscription</a:t>
            </a:r>
            <a:r>
              <a:rPr lang="en-US" dirty="0" smtClean="0"/>
              <a:t> Lille 1 Centre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6035201" y="5373567"/>
            <a:ext cx="5297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dirty="0">
                <a:solidFill>
                  <a:srgbClr val="00B050"/>
                </a:solidFill>
              </a:rPr>
              <a:t>OUI, mais comment?</a:t>
            </a:r>
          </a:p>
        </p:txBody>
      </p:sp>
    </p:spTree>
    <p:extLst>
      <p:ext uri="{BB962C8B-B14F-4D97-AF65-F5344CB8AC3E}">
        <p14:creationId xmlns:p14="http://schemas.microsoft.com/office/powerpoint/2010/main" val="371652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62400" y="56224"/>
            <a:ext cx="7745597" cy="396287"/>
          </a:xfrm>
        </p:spPr>
        <p:txBody>
          <a:bodyPr>
            <a:noAutofit/>
          </a:bodyPr>
          <a:lstStyle/>
          <a:p>
            <a:r>
              <a:rPr lang="fr-FR" cap="none" dirty="0" smtClean="0">
                <a:solidFill>
                  <a:srgbClr val="FF0000"/>
                </a:solidFill>
              </a:rPr>
              <a:t>Quelles constantes au niveau de la pédagogie mise en place? </a:t>
            </a:r>
            <a:r>
              <a:rPr lang="fr-FR" sz="2400" cap="none" dirty="0" smtClean="0"/>
              <a:t>(D’après les programmes)</a:t>
            </a:r>
            <a:r>
              <a:rPr lang="fr-FR" cap="none" dirty="0" smtClean="0">
                <a:solidFill>
                  <a:srgbClr val="FF0000"/>
                </a:solidFill>
              </a:rPr>
              <a:t/>
            </a:r>
            <a:br>
              <a:rPr lang="fr-FR" cap="none" dirty="0" smtClean="0">
                <a:solidFill>
                  <a:srgbClr val="FF0000"/>
                </a:solidFill>
              </a:rPr>
            </a:br>
            <a:endParaRPr lang="fr-FR" cap="none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9657" y="2015732"/>
            <a:ext cx="11800114" cy="39496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800" b="1" dirty="0" smtClean="0"/>
              <a:t>Constante 1</a:t>
            </a:r>
          </a:p>
          <a:p>
            <a:pPr marL="0" indent="0">
              <a:buNone/>
            </a:pPr>
            <a:r>
              <a:rPr lang="fr-FR" sz="2800" dirty="0" smtClean="0"/>
              <a:t>Usages pluriels du langage oral,  situations diverses:</a:t>
            </a:r>
          </a:p>
          <a:p>
            <a:pPr marL="0" indent="0">
              <a:buNone/>
            </a:pPr>
            <a:r>
              <a:rPr lang="fr-FR" sz="2800" dirty="0" smtClean="0"/>
              <a:t> </a:t>
            </a:r>
            <a:r>
              <a:rPr lang="fr-FR" sz="2400" i="1" dirty="0"/>
              <a:t>raconter, décrire, évoquer, expliquer, questionner, proposer des solutions, discuter un point de </a:t>
            </a:r>
            <a:r>
              <a:rPr lang="fr-FR" sz="2400" i="1" dirty="0" smtClean="0"/>
              <a:t>vue, répondre </a:t>
            </a:r>
            <a:r>
              <a:rPr lang="fr-FR" sz="2400" i="1" dirty="0"/>
              <a:t>à une </a:t>
            </a:r>
            <a:r>
              <a:rPr lang="fr-FR" sz="2400" i="1" dirty="0" smtClean="0"/>
              <a:t>interpellation, </a:t>
            </a:r>
            <a:r>
              <a:rPr lang="fr-FR" sz="2400" i="1" dirty="0"/>
              <a:t>apporter un </a:t>
            </a:r>
            <a:r>
              <a:rPr lang="fr-FR" sz="2400" i="1" dirty="0" smtClean="0"/>
              <a:t>complément</a:t>
            </a:r>
          </a:p>
          <a:p>
            <a:endParaRPr lang="fr-FR" sz="2800" dirty="0"/>
          </a:p>
          <a:p>
            <a:pPr marL="0" indent="0">
              <a:buNone/>
            </a:pPr>
            <a:r>
              <a:rPr lang="fr-FR" sz="2800" b="1" dirty="0" smtClean="0">
                <a:solidFill>
                  <a:srgbClr val="7030A0"/>
                </a:solidFill>
              </a:rPr>
              <a:t>D’où le document de travail Eduscol qui va permettre de générer la programmation de l’enseignant</a:t>
            </a:r>
          </a:p>
          <a:p>
            <a:pPr marL="0" indent="0">
              <a:buNone/>
            </a:pPr>
            <a:r>
              <a:rPr lang="fr-FR" sz="2800" b="1" dirty="0" smtClean="0">
                <a:solidFill>
                  <a:srgbClr val="7030A0"/>
                </a:solidFill>
                <a:hlinkClick r:id="rId2" action="ppaction://hlinkfile"/>
              </a:rPr>
              <a:t>tableau de programmation des activités.pdf</a:t>
            </a:r>
            <a:endParaRPr lang="fr-FR" sz="28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fr-FR" sz="1400" b="1" dirty="0">
              <a:solidFill>
                <a:srgbClr val="7030A0"/>
              </a:solidFill>
            </a:endParaRP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Circonscription</a:t>
            </a:r>
            <a:r>
              <a:rPr lang="en-US" dirty="0" smtClean="0"/>
              <a:t>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55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86348"/>
            <a:ext cx="4542971" cy="574338"/>
          </a:xfrm>
        </p:spPr>
        <p:txBody>
          <a:bodyPr/>
          <a:lstStyle/>
          <a:p>
            <a:r>
              <a:rPr lang="fr-FR" dirty="0" smtClean="0"/>
              <a:t>Exemples d’activités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5144" y="1777099"/>
            <a:ext cx="12046856" cy="405764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sz="9600" dirty="0" smtClean="0"/>
              <a:t>Y compris en cycle 3: travail sur l’articulation, sur l’attention apportée à ce qui est entendu, via des activités théâtrales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fr-FR" sz="9000" dirty="0"/>
              <a:t> </a:t>
            </a:r>
            <a:r>
              <a:rPr lang="fr-FR" sz="9000" dirty="0" smtClean="0"/>
              <a:t>Jeu des </a:t>
            </a:r>
            <a:r>
              <a:rPr lang="fr-FR" sz="9000" dirty="0" err="1" smtClean="0"/>
              <a:t>virelangues</a:t>
            </a:r>
            <a:r>
              <a:rPr lang="fr-FR" sz="9000" dirty="0" smtClean="0"/>
              <a:t> </a:t>
            </a:r>
          </a:p>
          <a:p>
            <a:pPr marL="0" indent="0">
              <a:buNone/>
            </a:pPr>
            <a:r>
              <a:rPr lang="fr-FR" sz="9600" dirty="0" smtClean="0">
                <a:hlinkClick r:id="rId2"/>
              </a:rPr>
              <a:t>http://bdemauge.free.fr/virelangues.pdf</a:t>
            </a:r>
            <a:endParaRPr lang="fr-FR" sz="9600" dirty="0" smtClean="0"/>
          </a:p>
          <a:p>
            <a:pPr marL="0" indent="0">
              <a:buNone/>
            </a:pPr>
            <a:endParaRPr lang="fr-FR" sz="9600" dirty="0" smtClean="0"/>
          </a:p>
          <a:p>
            <a:pPr lvl="3">
              <a:buFont typeface="Wingdings" panose="05000000000000000000" pitchFamily="2" charset="2"/>
              <a:buChar char="v"/>
            </a:pPr>
            <a:r>
              <a:rPr lang="fr-FR" sz="9000" dirty="0" smtClean="0"/>
              <a:t>Jeu de la reprise de phrases d’une oreille à l’autre</a:t>
            </a:r>
          </a:p>
          <a:p>
            <a:pPr marL="1371600" lvl="3" indent="0">
              <a:buNone/>
            </a:pPr>
            <a:endParaRPr lang="fr-FR" sz="9000" dirty="0" smtClean="0"/>
          </a:p>
          <a:p>
            <a:pPr lvl="3">
              <a:buFont typeface="Wingdings" panose="05000000000000000000" pitchFamily="2" charset="2"/>
              <a:buChar char="v"/>
            </a:pPr>
            <a:r>
              <a:rPr lang="fr-FR" sz="9000" dirty="0" smtClean="0"/>
              <a:t>Jeu des émotions: reprendre une phrase avec une émotion différente (peur, joie, colère, tristesse, fatigue, ennui….)</a:t>
            </a:r>
          </a:p>
          <a:p>
            <a:pPr marL="0" indent="0">
              <a:buNone/>
            </a:pPr>
            <a:endParaRPr lang="fr-FR" sz="4200" dirty="0"/>
          </a:p>
          <a:p>
            <a:pPr marL="0" indent="0">
              <a:buNone/>
            </a:pPr>
            <a:endParaRPr lang="fr-FR" sz="3200" b="1" u="sng" dirty="0"/>
          </a:p>
          <a:p>
            <a:pPr marL="0" indent="0">
              <a:buNone/>
            </a:pPr>
            <a:endParaRPr lang="fr-FR" sz="3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sz="3200" dirty="0">
                <a:solidFill>
                  <a:srgbClr val="FF0000"/>
                </a:solidFill>
              </a:rPr>
              <a:t>	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4818742" y="0"/>
            <a:ext cx="737325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</a:rPr>
              <a:t>Raconter </a:t>
            </a:r>
            <a:r>
              <a:rPr lang="fr-FR" sz="2400" dirty="0">
                <a:solidFill>
                  <a:srgbClr val="0070C0"/>
                </a:solidFill>
              </a:rPr>
              <a:t>une histoire    </a:t>
            </a:r>
            <a:r>
              <a:rPr lang="fr-FR" sz="2400" dirty="0" err="1">
                <a:solidFill>
                  <a:srgbClr val="0070C0"/>
                </a:solidFill>
              </a:rPr>
              <a:t>cf</a:t>
            </a:r>
            <a:r>
              <a:rPr lang="fr-FR" sz="2400" dirty="0">
                <a:solidFill>
                  <a:srgbClr val="0070C0"/>
                </a:solidFill>
              </a:rPr>
              <a:t> exemple audio démarche </a:t>
            </a:r>
            <a:r>
              <a:rPr lang="fr-FR" sz="2400" dirty="0" err="1" smtClean="0">
                <a:solidFill>
                  <a:srgbClr val="0070C0"/>
                </a:solidFill>
              </a:rPr>
              <a:t>narramus</a:t>
            </a:r>
            <a:endParaRPr lang="fr-FR" sz="2400" dirty="0" smtClean="0">
              <a:solidFill>
                <a:srgbClr val="0070C0"/>
              </a:solidFill>
            </a:endParaRPr>
          </a:p>
          <a:p>
            <a:r>
              <a:rPr lang="fr-FR" sz="2400" dirty="0"/>
              <a:t>Importance du </a:t>
            </a:r>
            <a:r>
              <a:rPr lang="fr-FR" sz="2400" dirty="0" err="1"/>
              <a:t>tryptique</a:t>
            </a:r>
            <a:r>
              <a:rPr lang="fr-FR" sz="2400" dirty="0"/>
              <a:t>: </a:t>
            </a:r>
            <a:r>
              <a:rPr lang="fr-FR" sz="2400" dirty="0">
                <a:solidFill>
                  <a:srgbClr val="FF0000"/>
                </a:solidFill>
              </a:rPr>
              <a:t>Lexique- syntaxe-phonologie </a:t>
            </a:r>
            <a:r>
              <a:rPr lang="fr-FR" dirty="0"/>
              <a:t>(cf. </a:t>
            </a:r>
            <a:r>
              <a:rPr lang="fr-FR" b="1" u="sng" dirty="0"/>
              <a:t>L'école maternelle, école du langage note de service du 28-5-2019)</a:t>
            </a:r>
          </a:p>
          <a:p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6" name="Flèche vers le bas 5"/>
          <p:cNvSpPr/>
          <p:nvPr/>
        </p:nvSpPr>
        <p:spPr>
          <a:xfrm>
            <a:off x="7390415" y="1470636"/>
            <a:ext cx="624115" cy="4499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3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03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Circonscription</a:t>
            </a:r>
            <a:r>
              <a:rPr lang="en-US" dirty="0" smtClean="0"/>
              <a:t> Lille 1 Centre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5164644" y="68408"/>
            <a:ext cx="6795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Décrire:  Décrire un tableau ( et travailler donc la méthodologie et le vocabulaire associé)</a:t>
            </a: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306" y="1054006"/>
            <a:ext cx="8914238" cy="485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6712857" y="4706985"/>
            <a:ext cx="5246915" cy="120032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2060"/>
                </a:solidFill>
              </a:rPr>
              <a:t>Les vieilles ou le temps, 1808-1812, Goya</a:t>
            </a:r>
          </a:p>
          <a:p>
            <a:r>
              <a:rPr lang="fr-FR" sz="2400" dirty="0" smtClean="0">
                <a:solidFill>
                  <a:srgbClr val="002060"/>
                </a:solidFill>
              </a:rPr>
              <a:t>Les jeunes, 1814-1819, Goya</a:t>
            </a:r>
          </a:p>
          <a:p>
            <a:r>
              <a:rPr lang="fr-FR" sz="2400" dirty="0" smtClean="0">
                <a:solidFill>
                  <a:srgbClr val="002060"/>
                </a:solidFill>
              </a:rPr>
              <a:t>Palais des Beaux Arts de Lille</a:t>
            </a:r>
            <a:endParaRPr lang="fr-F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5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8175379"/>
              </p:ext>
            </p:extLst>
          </p:nvPr>
        </p:nvGraphicFramePr>
        <p:xfrm>
          <a:off x="447501" y="209433"/>
          <a:ext cx="11611430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5715">
                  <a:extLst>
                    <a:ext uri="{9D8B030D-6E8A-4147-A177-3AD203B41FA5}">
                      <a16:colId xmlns:a16="http://schemas.microsoft.com/office/drawing/2014/main" val="850088773"/>
                    </a:ext>
                  </a:extLst>
                </a:gridCol>
                <a:gridCol w="5805715">
                  <a:extLst>
                    <a:ext uri="{9D8B030D-6E8A-4147-A177-3AD203B41FA5}">
                      <a16:colId xmlns:a16="http://schemas.microsoft.com/office/drawing/2014/main" val="3412417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400" dirty="0" smtClean="0">
                          <a:solidFill>
                            <a:srgbClr val="002060"/>
                          </a:solidFill>
                        </a:rPr>
                        <a:t>Vocabulaire spécifique à la lecture d’</a:t>
                      </a:r>
                      <a:r>
                        <a:rPr lang="fr-FR" sz="2400" dirty="0" err="1" smtClean="0">
                          <a:solidFill>
                            <a:srgbClr val="002060"/>
                          </a:solidFill>
                        </a:rPr>
                        <a:t>oeuvre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dirty="0" smtClean="0">
                          <a:solidFill>
                            <a:srgbClr val="002060"/>
                          </a:solidFill>
                        </a:rPr>
                        <a:t>Vocabulaire des émotions, des sentiments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846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Couleur (coloré,</a:t>
                      </a:r>
                      <a:r>
                        <a:rPr lang="fr-FR" baseline="0" dirty="0" smtClean="0"/>
                        <a:t> vif, terne, pastel,…) </a:t>
                      </a:r>
                      <a:endParaRPr lang="fr-FR" dirty="0" smtClean="0"/>
                    </a:p>
                    <a:p>
                      <a:r>
                        <a:rPr lang="fr-FR" dirty="0" smtClean="0"/>
                        <a:t>Espace (au premier plan, au second plan, à gauche, à droite, devant, derrière, au-dessus, en-dessous…)</a:t>
                      </a:r>
                    </a:p>
                    <a:p>
                      <a:r>
                        <a:rPr lang="fr-FR" dirty="0" smtClean="0"/>
                        <a:t>Matière, matériau (peinture à l’huile, gouache, encre craie, crayon, bois, papier, tissu, pierre, brillance, fluidité, posé en aplat ou par touche…)</a:t>
                      </a:r>
                    </a:p>
                    <a:p>
                      <a:r>
                        <a:rPr lang="fr-FR" dirty="0" smtClean="0"/>
                        <a:t>Outil (pinceau, spatule, crayon…)</a:t>
                      </a:r>
                    </a:p>
                    <a:p>
                      <a:r>
                        <a:rPr lang="fr-FR" dirty="0" smtClean="0"/>
                        <a:t>Formes (personnages, animaux, réalistes, abstraites, géométriques…..)</a:t>
                      </a:r>
                    </a:p>
                    <a:p>
                      <a:r>
                        <a:rPr lang="fr-FR" dirty="0" smtClean="0"/>
                        <a:t>Techniques (peindre, coller,</a:t>
                      </a:r>
                      <a:r>
                        <a:rPr lang="fr-FR" baseline="0" dirty="0" smtClean="0"/>
                        <a:t> déchirer, lacérer, griffer, lancer, brûler, accumuler, gravure, modelage, taille, sculpture, collage, assemblage….)</a:t>
                      </a:r>
                      <a:endParaRPr lang="fr-FR" dirty="0" smtClean="0"/>
                    </a:p>
                    <a:p>
                      <a:r>
                        <a:rPr lang="fr-FR" dirty="0" smtClean="0"/>
                        <a:t>Lumière (ombre, lumière,</a:t>
                      </a:r>
                      <a:r>
                        <a:rPr lang="fr-FR" baseline="0" dirty="0" smtClean="0"/>
                        <a:t> intense, directe, indirecte…)</a:t>
                      </a:r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Dire</a:t>
                      </a:r>
                      <a:r>
                        <a:rPr lang="fr-FR" baseline="0" dirty="0" smtClean="0"/>
                        <a:t> ce que je ressens et pourquoi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aseline="0" dirty="0" smtClean="0"/>
                        <a:t>Triste, tristesse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aseline="0" dirty="0" smtClean="0"/>
                        <a:t>Joyeux, joie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aseline="0" dirty="0" smtClean="0"/>
                        <a:t>Énervé, énervement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aseline="0" dirty="0" smtClean="0"/>
                        <a:t>Apeuré, Peur, effrayé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aseline="0" dirty="0" smtClean="0"/>
                        <a:t>Fatigué, fatigue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aseline="0" dirty="0" smtClean="0"/>
                        <a:t>Calme, serein, sérénité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aseline="0" dirty="0" smtClean="0"/>
                        <a:t>Angoissé, angoisse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aseline="0" dirty="0" smtClean="0"/>
                        <a:t>Gai, gaieté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fr-FR" baseline="0" dirty="0" smtClean="0"/>
                    </a:p>
                    <a:p>
                      <a:pPr marL="0" indent="0">
                        <a:buFontTx/>
                        <a:buNone/>
                      </a:pPr>
                      <a:endParaRPr lang="fr-FR" baseline="0" dirty="0" smtClean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10725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2400" baseline="0" dirty="0" smtClean="0"/>
                        <a:t>Mots connecteurs, Mots liés à l’argumentation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5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FR" sz="2400" baseline="0" dirty="0" smtClean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636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 donc,</a:t>
                      </a:r>
                      <a:r>
                        <a:rPr lang="fr-FR" baseline="0" dirty="0" smtClean="0"/>
                        <a:t> mais, par rapport à…</a:t>
                      </a:r>
                      <a:r>
                        <a:rPr lang="fr-FR" dirty="0" smtClean="0"/>
                        <a:t>                          </a:t>
                      </a:r>
                    </a:p>
                    <a:p>
                      <a:r>
                        <a:rPr lang="fr-FR" dirty="0" smtClean="0"/>
                        <a:t>Car,</a:t>
                      </a:r>
                      <a:r>
                        <a:rPr lang="fr-FR" baseline="0" dirty="0" smtClean="0"/>
                        <a:t> p</a:t>
                      </a:r>
                      <a:r>
                        <a:rPr lang="fr-FR" dirty="0" smtClean="0"/>
                        <a:t>arce que, puisque</a:t>
                      </a:r>
                    </a:p>
                    <a:p>
                      <a:r>
                        <a:rPr lang="fr-FR" dirty="0" smtClean="0"/>
                        <a:t>Finalement, d’abord, enfin, ensuite</a:t>
                      </a:r>
                    </a:p>
                    <a:p>
                      <a:r>
                        <a:rPr lang="fr-FR" dirty="0" smtClean="0"/>
                        <a:t>Je ne suis pas d’accord</a:t>
                      </a:r>
                      <a:endParaRPr lang="fr-FR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5D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baseline="0" dirty="0" smtClean="0"/>
                        <a:t>C’est peut-être…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baseline="0" dirty="0" smtClean="0"/>
                        <a:t>Cela me fait penser à…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baseline="0" dirty="0" smtClean="0"/>
                        <a:t>On dirait…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93344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9347200" y="2627086"/>
            <a:ext cx="2423886" cy="1938992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A compléter avec les élèves au fur et à mesure des découvertes….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95783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04835" y="2004918"/>
            <a:ext cx="9603275" cy="654896"/>
          </a:xfrm>
        </p:spPr>
        <p:txBody>
          <a:bodyPr>
            <a:noAutofit/>
          </a:bodyPr>
          <a:lstStyle/>
          <a:p>
            <a:r>
              <a:rPr lang="fr-FR" sz="2400" dirty="0" smtClean="0"/>
              <a:t>Evoquer un événement vécu (une sortie, une activité, …..)</a:t>
            </a:r>
          </a:p>
          <a:p>
            <a:pPr marL="0" indent="0">
              <a:buNone/>
            </a:pPr>
            <a:endParaRPr lang="fr-FR" sz="2400" u="sng" dirty="0" smtClean="0"/>
          </a:p>
          <a:p>
            <a:pPr marL="0" indent="0">
              <a:buNone/>
            </a:pPr>
            <a:r>
              <a:rPr lang="fr-FR" sz="2400" b="1" i="1" u="sng" dirty="0" smtClean="0"/>
              <a:t>Outil à mettre à disposition: </a:t>
            </a:r>
          </a:p>
          <a:p>
            <a:pPr marL="0" indent="0">
              <a:buNone/>
            </a:pPr>
            <a:r>
              <a:rPr lang="fr-FR" sz="2400" u="sng" dirty="0" smtClean="0"/>
              <a:t> </a:t>
            </a:r>
            <a:r>
              <a:rPr lang="fr-FR" sz="2400" dirty="0" smtClean="0"/>
              <a:t>Vocabulaire lié au temps (hier, avant-hier, la semaine dernière, il y a longtemps, autrefois, il y a quelques jours….)</a:t>
            </a:r>
          </a:p>
          <a:p>
            <a:pPr marL="0" indent="0">
              <a:buNone/>
            </a:pPr>
            <a:r>
              <a:rPr lang="fr-FR" sz="2400" dirty="0" smtClean="0"/>
              <a:t>- Les mots connecteurs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Circonscription</a:t>
            </a:r>
            <a:r>
              <a:rPr lang="en-US" dirty="0" smtClean="0"/>
              <a:t> Lille 1 Centre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88015" y="114263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</a:rPr>
              <a:t>Evoquer</a:t>
            </a:r>
            <a:endParaRPr lang="fr-F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768" y="226730"/>
            <a:ext cx="7707086" cy="5780315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82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5" name="Espace réservé du contenu 2"/>
          <p:cNvSpPr txBox="1">
            <a:spLocks noGrp="1"/>
          </p:cNvSpPr>
          <p:nvPr>
            <p:ph idx="1"/>
          </p:nvPr>
        </p:nvSpPr>
        <p:spPr>
          <a:xfrm>
            <a:off x="304951" y="2102818"/>
            <a:ext cx="4949221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solidFill>
                <a:srgbClr val="FF33CC"/>
              </a:solidFill>
            </a:endParaRPr>
          </a:p>
          <a:p>
            <a:pPr marL="0" indent="0">
              <a:buNone/>
            </a:pPr>
            <a:r>
              <a:rPr lang="fr-FR" sz="2800" b="1" i="1" u="sng" dirty="0"/>
              <a:t>Outil à mettre à disposition: </a:t>
            </a:r>
          </a:p>
          <a:p>
            <a:pPr marL="0" indent="0">
              <a:buNone/>
            </a:pPr>
            <a:r>
              <a:rPr lang="fr-FR" sz="2800" dirty="0"/>
              <a:t> </a:t>
            </a:r>
            <a:r>
              <a:rPr lang="fr-FR" sz="2800" dirty="0" smtClean="0"/>
              <a:t>-La fiche des mots interrogatifs</a:t>
            </a:r>
          </a:p>
          <a:p>
            <a:pPr marL="0" indent="0">
              <a:buNone/>
            </a:pPr>
            <a:endParaRPr lang="fr-FR" dirty="0" smtClean="0">
              <a:hlinkClick r:id="rId2" action="ppaction://hlinkfile"/>
            </a:endParaRPr>
          </a:p>
          <a:p>
            <a:pPr marL="0" indent="0">
              <a:buNone/>
            </a:pPr>
            <a:r>
              <a:rPr lang="fr-FR" dirty="0" smtClean="0">
                <a:hlinkClick r:id="rId2" action="ppaction://hlinkfile"/>
              </a:rPr>
              <a:t>Comment poser une question.docx</a:t>
            </a:r>
            <a:endParaRPr lang="fr-FR" dirty="0"/>
          </a:p>
          <a:p>
            <a:pPr marL="0" indent="0">
              <a:buNone/>
            </a:pPr>
            <a:endParaRPr lang="fr-FR" dirty="0">
              <a:solidFill>
                <a:srgbClr val="FF33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314" y="90899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</a:rPr>
              <a:t>Questionner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027" y="140154"/>
            <a:ext cx="4448175" cy="561975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4420997" y="329307"/>
            <a:ext cx="2969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Exemple de travail mené en début d’année dans la classe de Guillaume Klein, école Ampère, Lille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82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smtClean="0">
                <a:solidFill>
                  <a:srgbClr val="FF0000"/>
                </a:solidFill>
              </a:rPr>
              <a:t>Objectif de la formation</a:t>
            </a:r>
            <a:endParaRPr lang="fr-FR" sz="40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Faire le point sur nos démarches pédagogiques actuelles</a:t>
            </a:r>
          </a:p>
          <a:p>
            <a:r>
              <a:rPr lang="fr-FR" sz="2800" dirty="0" smtClean="0"/>
              <a:t>Découvrir et utiliser un support Eduscol</a:t>
            </a:r>
          </a:p>
          <a:p>
            <a:r>
              <a:rPr lang="fr-FR" sz="2800" dirty="0" smtClean="0"/>
              <a:t>Orienter nos gestes professionnels, d’après les recherches actuelles, pour générer de réelles situations d’apprentissage efficace dans le domaine de la maîtrise de la langue orale</a:t>
            </a:r>
          </a:p>
          <a:p>
            <a:endParaRPr lang="fr-FR" sz="2800" dirty="0" smtClean="0"/>
          </a:p>
          <a:p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44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567543" y="1947645"/>
            <a:ext cx="9603275" cy="8763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9600" dirty="0" smtClean="0"/>
              <a:t>Expliquer: Expliquer sa stratégie en résolution de problèmes avec réinvestissement du vocabulaire déjà abordé en classe</a:t>
            </a:r>
          </a:p>
          <a:p>
            <a:endParaRPr lang="fr-FR" sz="9600" dirty="0">
              <a:solidFill>
                <a:srgbClr val="FF33CC"/>
              </a:solidFill>
            </a:endParaRPr>
          </a:p>
          <a:p>
            <a:pPr marL="0" indent="0">
              <a:buNone/>
            </a:pPr>
            <a:r>
              <a:rPr lang="fr-FR" sz="9600" b="1" i="1" u="sng" dirty="0"/>
              <a:t>Outil à mettre à disposition: </a:t>
            </a:r>
          </a:p>
          <a:p>
            <a:pPr marL="0" indent="0">
              <a:buNone/>
            </a:pPr>
            <a:r>
              <a:rPr lang="fr-FR" sz="9600" dirty="0"/>
              <a:t> -</a:t>
            </a:r>
            <a:r>
              <a:rPr lang="fr-FR" sz="9600" dirty="0" smtClean="0"/>
              <a:t>Les affichages de la </a:t>
            </a:r>
            <a:r>
              <a:rPr lang="fr-FR" sz="9600" dirty="0" smtClean="0"/>
              <a:t>classe</a:t>
            </a:r>
          </a:p>
          <a:p>
            <a:pPr marL="0" indent="0">
              <a:buNone/>
            </a:pPr>
            <a:endParaRPr lang="fr-FR" sz="9600" dirty="0"/>
          </a:p>
          <a:p>
            <a:pPr marL="0" indent="0">
              <a:buNone/>
            </a:pPr>
            <a:r>
              <a:rPr lang="fr-FR" sz="9600" dirty="0" smtClean="0"/>
              <a:t>Penser à enregistrer les enfants: le support audio ou vidéo est très utile!</a:t>
            </a:r>
            <a:endParaRPr lang="fr-FR" sz="9600" dirty="0"/>
          </a:p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8" name="Rectangle 7"/>
          <p:cNvSpPr/>
          <p:nvPr/>
        </p:nvSpPr>
        <p:spPr>
          <a:xfrm>
            <a:off x="5074818" y="98017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</a:rPr>
              <a:t>Expliquer</a:t>
            </a:r>
            <a:endParaRPr lang="fr-F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</a:rPr>
              <a:t>Proposer des solutions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451578" y="2668875"/>
            <a:ext cx="9603275" cy="31948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Exemple: Comment accrocher différents éléments lors d’une situation proposée en arts visuels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00B050"/>
                </a:solidFill>
              </a:rPr>
              <a:t>Ou comment, à partir d’une séance d’arts visuels, on va pouvoir structurer le vocabulaire utilisé</a:t>
            </a:r>
          </a:p>
          <a:p>
            <a:pPr marL="0" indent="0">
              <a:buNone/>
            </a:pPr>
            <a:r>
              <a:rPr lang="fr-FR" sz="3300" dirty="0" smtClean="0"/>
              <a:t>« Dire pour faire, faire pour dire »</a:t>
            </a:r>
          </a:p>
        </p:txBody>
      </p:sp>
    </p:spTree>
    <p:extLst>
      <p:ext uri="{BB962C8B-B14F-4D97-AF65-F5344CB8AC3E}">
        <p14:creationId xmlns:p14="http://schemas.microsoft.com/office/powerpoint/2010/main" val="334496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014" y="144388"/>
            <a:ext cx="8229600" cy="857515"/>
          </a:xfrm>
        </p:spPr>
        <p:txBody>
          <a:bodyPr>
            <a:noAutofit/>
          </a:bodyPr>
          <a:lstStyle/>
          <a:p>
            <a:r>
              <a:rPr lang="fr-FR" sz="3600" dirty="0"/>
              <a:t>A la maison, les enfants collectent des matériaux pour réaliser leur homme-robot</a:t>
            </a:r>
            <a:endParaRPr lang="fr-FR" sz="36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33931" y="2150753"/>
            <a:ext cx="2203258" cy="164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43527" y="2166446"/>
            <a:ext cx="1965388" cy="146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4060" y="1871945"/>
            <a:ext cx="2758527" cy="206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5561" y="4221088"/>
            <a:ext cx="2648167" cy="197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7888" y="4293096"/>
            <a:ext cx="2708868" cy="202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40216" y="4437112"/>
            <a:ext cx="2269060" cy="169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275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Séances 2, 3, 4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dirty="0" smtClean="0"/>
              <a:t>Atelier dirigé de création artistique: Créer, par petits groupes de 3-4 élèves, un homme-robot.</a:t>
            </a:r>
          </a:p>
          <a:p>
            <a:pPr>
              <a:buFontTx/>
              <a:buChar char="-"/>
            </a:pPr>
            <a:endParaRPr lang="fr-F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51377" y="3400674"/>
            <a:ext cx="2859650" cy="21359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84049" y="3266383"/>
            <a:ext cx="2865744" cy="214046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412477" y="2786971"/>
            <a:ext cx="3557862" cy="301344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265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réalisations</a:t>
            </a:r>
            <a:endParaRPr lang="fr-FR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66800" y="2375298"/>
            <a:ext cx="4121464" cy="307837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254648" y="1402304"/>
            <a:ext cx="4723962" cy="352839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00893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47178" y="829579"/>
            <a:ext cx="6555702" cy="489654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9542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51579" y="1725446"/>
            <a:ext cx="9603275" cy="402221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sz="3200" b="1" dirty="0" smtClean="0"/>
              <a:t>Constante 2</a:t>
            </a:r>
          </a:p>
          <a:p>
            <a:pPr marL="0" indent="0">
              <a:buNone/>
            </a:pPr>
            <a:r>
              <a:rPr lang="fr-FR" sz="2800" dirty="0" smtClean="0"/>
              <a:t>Outiller l’élève!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		Amener la mémorisation EN CLASSE par une méthodologie 				précise construite avec les enfants, par exemple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800" i="1" dirty="0" smtClean="0"/>
              <a:t>« Pour apprendre une poésie, je peux……. »</a:t>
            </a:r>
          </a:p>
          <a:p>
            <a:pPr marL="0" indent="0">
              <a:buNone/>
            </a:pPr>
            <a:r>
              <a:rPr lang="fr-FR" sz="2800" i="1" dirty="0" smtClean="0">
                <a:hlinkClick r:id="rId2" action="ppaction://hlinkfile"/>
              </a:rPr>
              <a:t>Comment apprendre une poésie.docx</a:t>
            </a:r>
            <a:endParaRPr lang="fr-FR" sz="2800" i="1" dirty="0" smtClean="0"/>
          </a:p>
          <a:p>
            <a:pPr marL="0" indent="0">
              <a:buNone/>
            </a:pPr>
            <a:r>
              <a:rPr lang="fr-FR" sz="2800" i="1" dirty="0" smtClean="0">
                <a:hlinkClick r:id="rId3"/>
              </a:rPr>
              <a:t>http://lutinbazar.fr/wp-content/uploads/2015/03/fiches-apprendre-po%C3%A9sie-LB.pdf</a:t>
            </a:r>
            <a:endParaRPr lang="fr-FR" sz="2800" i="1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pic>
        <p:nvPicPr>
          <p:cNvPr id="5" name="Image 4" descr="Résultat de recherche d'images pour &quot;ampoule dessin&quot;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46" y="2718011"/>
            <a:ext cx="964565" cy="1018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2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0286" y="2015732"/>
            <a:ext cx="11611427" cy="3450613"/>
          </a:xfrm>
        </p:spPr>
        <p:txBody>
          <a:bodyPr/>
          <a:lstStyle/>
          <a:p>
            <a:r>
              <a:rPr lang="fr-FR" sz="2800" b="1" dirty="0" smtClean="0"/>
              <a:t>Constante 3</a:t>
            </a:r>
          </a:p>
          <a:p>
            <a:pPr marL="0" indent="0">
              <a:buNone/>
            </a:pPr>
            <a:r>
              <a:rPr lang="fr-FR" sz="2800" dirty="0" smtClean="0"/>
              <a:t>Compétence </a:t>
            </a:r>
            <a:r>
              <a:rPr lang="fr-FR" sz="2800" dirty="0"/>
              <a:t>d’attention à travailler </a:t>
            </a:r>
          </a:p>
          <a:p>
            <a:pPr marL="0" indent="0">
              <a:buNone/>
            </a:pPr>
            <a:r>
              <a:rPr lang="fr-FR" dirty="0" smtClean="0">
                <a:hlinkClick r:id="rId2" action="ppaction://hlinkfile"/>
              </a:rPr>
              <a:t>cache.media.education.gouv.fr/file/</a:t>
            </a:r>
            <a:r>
              <a:rPr lang="fr-FR" dirty="0" err="1" smtClean="0">
                <a:hlinkClick r:id="rId2" action="ppaction://hlinkfile"/>
              </a:rPr>
              <a:t>Francais</a:t>
            </a:r>
            <a:r>
              <a:rPr lang="fr-FR" dirty="0" smtClean="0">
                <a:hlinkClick r:id="rId2" action="ppaction://hlinkfile"/>
              </a:rPr>
              <a:t>/65/5/RA16_C3_FRA_1_ecouter_comprendre_prop_ecoute_573655.pdf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80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3201" y="2015732"/>
            <a:ext cx="10851654" cy="38335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3200" b="1" dirty="0" smtClean="0"/>
              <a:t>Constante 4</a:t>
            </a:r>
          </a:p>
          <a:p>
            <a:pPr marL="0" indent="0">
              <a:buNone/>
            </a:pPr>
            <a:r>
              <a:rPr lang="fr-FR" sz="3000" dirty="0" smtClean="0"/>
              <a:t>Attentes </a:t>
            </a:r>
            <a:r>
              <a:rPr lang="fr-FR" sz="3000" dirty="0"/>
              <a:t>explicites de la part de l’enseignant</a:t>
            </a:r>
            <a:r>
              <a:rPr lang="fr-FR" sz="3000" dirty="0" smtClean="0"/>
              <a:t>.</a:t>
            </a:r>
            <a:endParaRPr lang="fr-FR" sz="3000" dirty="0"/>
          </a:p>
          <a:p>
            <a:pPr marL="1828800" lvl="4" indent="0">
              <a:buNone/>
            </a:pPr>
            <a:r>
              <a:rPr lang="fr-FR" sz="2400" dirty="0" smtClean="0">
                <a:solidFill>
                  <a:srgbClr val="7030A0"/>
                </a:solidFill>
              </a:rPr>
              <a:t>Verbaliser l’objectif de la séance</a:t>
            </a:r>
          </a:p>
          <a:p>
            <a:pPr marL="1828800" lvl="4" indent="0">
              <a:buNone/>
            </a:pPr>
            <a:r>
              <a:rPr lang="fr-FR" sz="2400" dirty="0" smtClean="0">
                <a:solidFill>
                  <a:srgbClr val="7030A0"/>
                </a:solidFill>
              </a:rPr>
              <a:t>Etablir avec les enfants une grille de critères de réussite</a:t>
            </a:r>
          </a:p>
          <a:p>
            <a:pPr marL="1828800" lvl="4" indent="0">
              <a:buNone/>
            </a:pPr>
            <a:r>
              <a:rPr lang="fr-FR" sz="2400" dirty="0" smtClean="0">
                <a:solidFill>
                  <a:srgbClr val="7030A0"/>
                </a:solidFill>
              </a:rPr>
              <a:t>Ne pas oublier la phase de synthèse </a:t>
            </a:r>
          </a:p>
          <a:p>
            <a:pPr marL="1828800" lvl="4" indent="0">
              <a:buNone/>
            </a:pPr>
            <a:endParaRPr lang="fr-FR" sz="2400" dirty="0">
              <a:solidFill>
                <a:srgbClr val="7030A0"/>
              </a:solidFill>
            </a:endParaRPr>
          </a:p>
          <a:p>
            <a:pPr marL="1828800" lvl="4" indent="0">
              <a:buNone/>
            </a:pPr>
            <a:r>
              <a:rPr lang="fr-FR" sz="2400" dirty="0" smtClean="0">
                <a:solidFill>
                  <a:srgbClr val="7030A0"/>
                </a:solidFill>
              </a:rPr>
              <a:t>Avoir une progression (</a:t>
            </a:r>
            <a:r>
              <a:rPr lang="fr-FR" sz="2400" dirty="0" smtClean="0"/>
              <a:t>Apprentissage </a:t>
            </a:r>
            <a:r>
              <a:rPr lang="fr-FR" sz="2400" dirty="0"/>
              <a:t>structuré et systématique avec des objectifs clairement </a:t>
            </a:r>
            <a:r>
              <a:rPr lang="fr-FR" sz="2400" dirty="0" smtClean="0"/>
              <a:t>définis</a:t>
            </a:r>
            <a:r>
              <a:rPr lang="fr-FR" sz="2400" dirty="0">
                <a:solidFill>
                  <a:srgbClr val="7030A0"/>
                </a:solidFill>
              </a:rPr>
              <a:t>)</a:t>
            </a:r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9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51579" y="271249"/>
            <a:ext cx="5938836" cy="309201"/>
          </a:xfrm>
        </p:spPr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90287" y="2015732"/>
            <a:ext cx="11654970" cy="38480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b="1" dirty="0" smtClean="0"/>
              <a:t>Constante 5</a:t>
            </a:r>
          </a:p>
          <a:p>
            <a:r>
              <a:rPr lang="fr-FR" sz="2800" dirty="0" smtClean="0"/>
              <a:t>Appui </a:t>
            </a:r>
            <a:r>
              <a:rPr lang="fr-FR" sz="2800" dirty="0"/>
              <a:t>sur des notes ou sur diaporama ou autre outil (numérique par exemple) </a:t>
            </a:r>
            <a:endParaRPr lang="fr-FR" sz="2800" dirty="0" smtClean="0"/>
          </a:p>
          <a:p>
            <a:pPr marL="0" indent="0">
              <a:buNone/>
            </a:pPr>
            <a:r>
              <a:rPr lang="fr-FR" sz="2800" dirty="0"/>
              <a:t>	</a:t>
            </a:r>
            <a:r>
              <a:rPr lang="fr-FR" sz="2800" dirty="0" smtClean="0"/>
              <a:t>	des </a:t>
            </a:r>
            <a:r>
              <a:rPr lang="fr-FR" sz="2800" dirty="0"/>
              <a:t>écrits de travail (brouillon, notes, plans, schémas, lexiques, etc</a:t>
            </a:r>
            <a:r>
              <a:rPr lang="fr-FR" sz="2800" dirty="0" smtClean="0"/>
              <a:t>.)</a:t>
            </a:r>
          </a:p>
          <a:p>
            <a:pPr marL="0" indent="0">
              <a:buNone/>
            </a:pPr>
            <a:r>
              <a:rPr lang="fr-FR" sz="2800" dirty="0" smtClean="0"/>
              <a:t> 		écrits </a:t>
            </a:r>
            <a:r>
              <a:rPr lang="fr-FR" sz="2800" dirty="0"/>
              <a:t>supports aux présentations orales (notes, affiches, </a:t>
            </a:r>
            <a:r>
              <a:rPr lang="fr-FR" sz="2800" dirty="0" smtClean="0"/>
              <a:t>schémas</a:t>
            </a:r>
            <a:r>
              <a:rPr lang="fr-FR" sz="2800" dirty="0"/>
              <a:t>)</a:t>
            </a:r>
          </a:p>
          <a:p>
            <a:pPr marL="0" indent="0">
              <a:buNone/>
            </a:pP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6464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Compétences à développer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Avoir des critères judicieux pour constituer une progression cohérente et construite</a:t>
            </a:r>
          </a:p>
          <a:p>
            <a:r>
              <a:rPr lang="fr-FR" sz="2800" dirty="0" smtClean="0"/>
              <a:t>S’approprier les différentes conduites discursives</a:t>
            </a:r>
          </a:p>
          <a:p>
            <a:r>
              <a:rPr lang="fr-FR" sz="2800" dirty="0" smtClean="0"/>
              <a:t>Avoir conscience du développement de l’enfant pour envisager une progression dans le domaine de la maîtrise de la langue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75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600" b="1" dirty="0" smtClean="0"/>
              <a:t>Constante 6</a:t>
            </a:r>
          </a:p>
          <a:p>
            <a:pPr marL="0" indent="0">
              <a:buNone/>
            </a:pPr>
            <a:r>
              <a:rPr lang="fr-FR" sz="2400" dirty="0" smtClean="0"/>
              <a:t>Favoriser </a:t>
            </a:r>
            <a:r>
              <a:rPr lang="fr-FR" sz="2400" dirty="0"/>
              <a:t>le Lien lecture-écriture-langue </a:t>
            </a:r>
            <a:r>
              <a:rPr lang="fr-FR" sz="2400" dirty="0" smtClean="0"/>
              <a:t>orale</a:t>
            </a:r>
            <a:endParaRPr lang="fr-FR" sz="2400" dirty="0"/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r>
              <a:rPr lang="fr-FR" sz="2400" dirty="0"/>
              <a:t>	</a:t>
            </a:r>
            <a:r>
              <a:rPr lang="fr-FR" sz="2400" dirty="0" smtClean="0"/>
              <a:t>	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r>
              <a:rPr lang="fr-FR" sz="2400" dirty="0" smtClean="0"/>
              <a:t>Exemple: projet sur la guerre</a:t>
            </a:r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5" name="Titre 6"/>
          <p:cNvSpPr txBox="1">
            <a:spLocks/>
          </p:cNvSpPr>
          <p:nvPr/>
        </p:nvSpPr>
        <p:spPr>
          <a:xfrm>
            <a:off x="1437215" y="3180829"/>
            <a:ext cx="9603275" cy="13491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		</a:t>
            </a:r>
            <a:r>
              <a:rPr lang="fr-FR" sz="3800" cap="none" dirty="0" smtClean="0"/>
              <a:t>activités de compréhension (écouter, lire) </a:t>
            </a:r>
            <a:br>
              <a:rPr lang="fr-FR" sz="3800" cap="none" dirty="0" smtClean="0"/>
            </a:br>
            <a:r>
              <a:rPr lang="fr-FR" sz="3800" cap="none" dirty="0" smtClean="0"/>
              <a:t>		</a:t>
            </a:r>
          </a:p>
          <a:p>
            <a:endParaRPr lang="fr-FR" sz="3800" cap="none" dirty="0"/>
          </a:p>
          <a:p>
            <a:r>
              <a:rPr lang="fr-FR" sz="3800" cap="none" dirty="0" smtClean="0"/>
              <a:t/>
            </a:r>
            <a:br>
              <a:rPr lang="fr-FR" sz="3800" cap="none" dirty="0" smtClean="0"/>
            </a:br>
            <a:r>
              <a:rPr lang="fr-FR" sz="3800" cap="none" dirty="0" smtClean="0"/>
              <a:t>		activités de production (parler, écrire)</a:t>
            </a:r>
            <a:endParaRPr lang="fr-FR" sz="3800" cap="none" dirty="0"/>
          </a:p>
        </p:txBody>
      </p:sp>
    </p:spTree>
    <p:extLst>
      <p:ext uri="{BB962C8B-B14F-4D97-AF65-F5344CB8AC3E}">
        <p14:creationId xmlns:p14="http://schemas.microsoft.com/office/powerpoint/2010/main" val="336593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6545" y="819033"/>
            <a:ext cx="9603275" cy="1049235"/>
          </a:xfrm>
        </p:spPr>
        <p:txBody>
          <a:bodyPr/>
          <a:lstStyle/>
          <a:p>
            <a:r>
              <a:rPr lang="fr-FR" cap="none" dirty="0" smtClean="0"/>
              <a:t>Outil intéressant pour l’enseignant</a:t>
            </a:r>
            <a:br>
              <a:rPr lang="fr-FR" cap="none" dirty="0" smtClean="0"/>
            </a:br>
            <a:r>
              <a:rPr lang="fr-FR" cap="none" dirty="0" smtClean="0"/>
              <a:t>afin de construire les processus d’évaluation</a:t>
            </a:r>
            <a:endParaRPr lang="fr-FR" cap="none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69" y="189876"/>
            <a:ext cx="3919902" cy="5553194"/>
          </a:xfrm>
          <a:ln w="76200">
            <a:solidFill>
              <a:schemeClr val="tx1"/>
            </a:solidFill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030665" y="225138"/>
            <a:ext cx="5938836" cy="309201"/>
          </a:xfrm>
        </p:spPr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667657" y="2452914"/>
            <a:ext cx="6444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 smtClean="0"/>
              <a:t>Les </a:t>
            </a:r>
            <a:r>
              <a:rPr lang="fr-FR" dirty="0"/>
              <a:t>critères d'évaluation proposés dans les ressources par compétence permettent de valider les compétences avec précision au cours des séances spécifiques.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1150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5294" y="149390"/>
            <a:ext cx="5938836" cy="309201"/>
          </a:xfrm>
        </p:spPr>
        <p:txBody>
          <a:bodyPr/>
          <a:lstStyle/>
          <a:p>
            <a:r>
              <a:rPr lang="en-US" dirty="0" err="1" smtClean="0"/>
              <a:t>Circonscription</a:t>
            </a:r>
            <a:r>
              <a:rPr lang="en-US" dirty="0" smtClean="0"/>
              <a:t> Lille 1 Centre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45" y="-8281"/>
            <a:ext cx="11449156" cy="514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83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fr-FR" dirty="0">
                <a:solidFill>
                  <a:srgbClr val="FF0000"/>
                </a:solidFill>
              </a:rPr>
              <a:t>Phase </a:t>
            </a:r>
            <a:r>
              <a:rPr lang="fr-FR" dirty="0" smtClean="0">
                <a:solidFill>
                  <a:srgbClr val="FF0000"/>
                </a:solidFill>
              </a:rPr>
              <a:t>1II: Exemples de démarches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4468" y="2015732"/>
            <a:ext cx="11897531" cy="4075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000" b="1" dirty="0" smtClean="0"/>
              <a:t>A. Des démarches favorisant la maîtrise de la langue orale</a:t>
            </a:r>
          </a:p>
          <a:p>
            <a:pPr>
              <a:buFontTx/>
              <a:buChar char="-"/>
            </a:pPr>
            <a:endParaRPr lang="fr-FR" sz="3000" b="1" dirty="0"/>
          </a:p>
          <a:p>
            <a:pPr marL="0" indent="0">
              <a:buNone/>
            </a:pPr>
            <a:r>
              <a:rPr lang="fr-FR" sz="3000" b="1" dirty="0" smtClean="0"/>
              <a:t>B. Présentation de la démarche d’Isabelle Thomas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20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2492" y="231082"/>
            <a:ext cx="7677250" cy="1049235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A. U</a:t>
            </a:r>
            <a:r>
              <a:rPr lang="fr-FR" b="1" cap="none" dirty="0" smtClean="0"/>
              <a:t>ne démarche pour apprendre à raconter:  la démarche </a:t>
            </a:r>
            <a:r>
              <a:rPr lang="fr-FR" b="1" cap="none" dirty="0" err="1" smtClean="0"/>
              <a:t>narramus</a:t>
            </a:r>
            <a:r>
              <a:rPr lang="fr-FR" b="1" dirty="0"/>
              <a:t/>
            </a:r>
            <a:br>
              <a:rPr lang="fr-FR" b="1" dirty="0"/>
            </a:br>
            <a:endParaRPr lang="fr-FR" b="1" cap="none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5247329"/>
              </p:ext>
            </p:extLst>
          </p:nvPr>
        </p:nvGraphicFramePr>
        <p:xfrm>
          <a:off x="-1828801" y="1280317"/>
          <a:ext cx="8560599" cy="4624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4736177" y="1744935"/>
            <a:ext cx="71410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Les 4 </a:t>
            </a:r>
            <a:r>
              <a:rPr lang="fr-FR" sz="2800" b="1" dirty="0">
                <a:solidFill>
                  <a:srgbClr val="FF0000"/>
                </a:solidFill>
              </a:rPr>
              <a:t>cibles de compétences évoquées par </a:t>
            </a:r>
            <a:r>
              <a:rPr lang="fr-FR" sz="2800" b="1" dirty="0" err="1">
                <a:solidFill>
                  <a:srgbClr val="FF0000"/>
                </a:solidFill>
              </a:rPr>
              <a:t>Cèbe</a:t>
            </a:r>
            <a:r>
              <a:rPr lang="fr-FR" sz="2800" b="1" dirty="0">
                <a:solidFill>
                  <a:srgbClr val="FF0000"/>
                </a:solidFill>
              </a:rPr>
              <a:t> et </a:t>
            </a:r>
            <a:r>
              <a:rPr lang="fr-FR" sz="2800" b="1" dirty="0" err="1">
                <a:solidFill>
                  <a:srgbClr val="FF0000"/>
                </a:solidFill>
              </a:rPr>
              <a:t>Goigoux</a:t>
            </a:r>
            <a:endParaRPr lang="fr-FR" sz="2800" dirty="0" smtClean="0"/>
          </a:p>
          <a:p>
            <a:pPr marL="342900" indent="-342900">
              <a:buAutoNum type="arabicParenR"/>
            </a:pPr>
            <a:r>
              <a:rPr lang="fr-FR" sz="2800" dirty="0" smtClean="0"/>
              <a:t>Compétences narratives en réception</a:t>
            </a:r>
          </a:p>
          <a:p>
            <a:endParaRPr lang="fr-FR" sz="2800" dirty="0"/>
          </a:p>
          <a:p>
            <a:r>
              <a:rPr lang="fr-FR" sz="2800" dirty="0" smtClean="0"/>
              <a:t>2) Compétences narratives en production</a:t>
            </a:r>
          </a:p>
          <a:p>
            <a:endParaRPr lang="fr-FR" sz="2800" dirty="0" smtClean="0"/>
          </a:p>
          <a:p>
            <a:r>
              <a:rPr lang="fr-FR" sz="2800" dirty="0" smtClean="0"/>
              <a:t>3) Compétences lexicales et syntaxiques</a:t>
            </a:r>
          </a:p>
          <a:p>
            <a:endParaRPr lang="fr-FR" sz="2800" dirty="0" smtClean="0"/>
          </a:p>
          <a:p>
            <a:r>
              <a:rPr lang="fr-FR" sz="2800" dirty="0" smtClean="0"/>
              <a:t>4) Compétences inférentielles</a:t>
            </a: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Circonscription</a:t>
            </a:r>
            <a:r>
              <a:rPr lang="en-US" dirty="0" smtClean="0"/>
              <a:t>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9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49921" y="113890"/>
            <a:ext cx="7677250" cy="1049235"/>
          </a:xfrm>
        </p:spPr>
        <p:txBody>
          <a:bodyPr>
            <a:normAutofit/>
          </a:bodyPr>
          <a:lstStyle/>
          <a:p>
            <a:r>
              <a:rPr lang="fr-FR" b="1" dirty="0" smtClean="0"/>
              <a:t>B. L</a:t>
            </a:r>
            <a:r>
              <a:rPr lang="fr-FR" b="1" cap="none" dirty="0" smtClean="0"/>
              <a:t>a démarche A.I.L.E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sz="2400" b="1" dirty="0" smtClean="0"/>
              <a:t>R</a:t>
            </a:r>
            <a:r>
              <a:rPr lang="fr-FR" sz="2400" b="1" cap="none" dirty="0" smtClean="0"/>
              <a:t>eprenant les travaux de Jacqueline </a:t>
            </a:r>
            <a:r>
              <a:rPr lang="fr-FR" sz="2400" b="1" cap="none" dirty="0" err="1"/>
              <a:t>P</a:t>
            </a:r>
            <a:r>
              <a:rPr lang="fr-FR" sz="2400" b="1" cap="none" dirty="0" err="1" smtClean="0"/>
              <a:t>icoche</a:t>
            </a:r>
            <a:endParaRPr lang="fr-FR" sz="2400" b="1" cap="none" dirty="0"/>
          </a:p>
        </p:txBody>
      </p:sp>
      <p:sp>
        <p:nvSpPr>
          <p:cNvPr id="7" name="ZoneTexte 6"/>
          <p:cNvSpPr txBox="1"/>
          <p:nvPr/>
        </p:nvSpPr>
        <p:spPr>
          <a:xfrm>
            <a:off x="478971" y="1744935"/>
            <a:ext cx="1139823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L’atelier de compréhension de mots</a:t>
            </a:r>
          </a:p>
          <a:p>
            <a:r>
              <a:rPr lang="fr-FR" sz="2000" dirty="0" smtClean="0"/>
              <a:t>Un travail de questionnement collectif en atelier à partir d’un mot</a:t>
            </a:r>
          </a:p>
          <a:p>
            <a:endParaRPr lang="fr-FR" sz="2000" dirty="0" smtClean="0"/>
          </a:p>
          <a:p>
            <a:pPr marL="457200" indent="-457200">
              <a:buAutoNum type="arabicParenR"/>
            </a:pPr>
            <a:r>
              <a:rPr lang="fr-FR" sz="2400" dirty="0" smtClean="0"/>
              <a:t>Question rituelle « Que veut dire forêt?» (par exemple)</a:t>
            </a:r>
          </a:p>
          <a:p>
            <a:r>
              <a:rPr lang="fr-FR" sz="2400" dirty="0" smtClean="0"/>
              <a:t>Déballage oral des propositions des enfants</a:t>
            </a:r>
          </a:p>
          <a:p>
            <a:endParaRPr lang="fr-FR" sz="2400" dirty="0"/>
          </a:p>
          <a:p>
            <a:r>
              <a:rPr lang="fr-FR" sz="2400" dirty="0" smtClean="0"/>
              <a:t>II) Consensus à trouver sur ce qu’est vraiment ou ce que n’est pas la forêt.</a:t>
            </a:r>
          </a:p>
          <a:p>
            <a:r>
              <a:rPr lang="fr-FR" sz="2400" dirty="0" smtClean="0"/>
              <a:t>Lecture de la définition du mot si elle est jugée pertinente par le maître</a:t>
            </a:r>
          </a:p>
          <a:p>
            <a:r>
              <a:rPr lang="fr-FR" sz="2400" dirty="0" smtClean="0"/>
              <a:t>Démontage du mot pour en découvrir les composantes morphologiques, étymologiques ou orthographiques</a:t>
            </a:r>
          </a:p>
          <a:p>
            <a:endParaRPr lang="fr-FR" sz="2400" dirty="0"/>
          </a:p>
          <a:p>
            <a:r>
              <a:rPr lang="fr-FR" sz="2400" dirty="0" smtClean="0"/>
              <a:t>III) Trace écrite </a:t>
            </a:r>
          </a:p>
          <a:p>
            <a:endParaRPr lang="fr-FR" sz="2000" dirty="0" smtClean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Circonscription</a:t>
            </a:r>
            <a:r>
              <a:rPr lang="en-US" dirty="0" smtClean="0"/>
              <a:t>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86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49921" y="55833"/>
            <a:ext cx="7677250" cy="1049235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La séquence de vocabulaire</a:t>
            </a:r>
            <a:endParaRPr lang="fr-FR" sz="2400" b="1" cap="none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4457" y="911667"/>
            <a:ext cx="1139823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2 × 20 mn chaque semaine</a:t>
            </a:r>
          </a:p>
          <a:p>
            <a:endParaRPr lang="fr-FR" sz="2000" dirty="0" smtClean="0"/>
          </a:p>
          <a:p>
            <a:endParaRPr lang="fr-FR" sz="2000" dirty="0" smtClean="0"/>
          </a:p>
          <a:p>
            <a:r>
              <a:rPr lang="fr-FR" sz="2400" b="1" dirty="0" smtClean="0"/>
              <a:t>Séance 1 </a:t>
            </a:r>
            <a:r>
              <a:rPr lang="fr-FR" sz="2400" dirty="0" smtClean="0"/>
              <a:t>Question rituelle « A quoi vous fait penser le mot manger?» (par exemple)</a:t>
            </a:r>
          </a:p>
          <a:p>
            <a:r>
              <a:rPr lang="fr-FR" sz="2400" dirty="0" smtClean="0"/>
              <a:t>Déballage oral des propositions des enfants</a:t>
            </a:r>
          </a:p>
          <a:p>
            <a:endParaRPr lang="fr-FR" sz="2400" dirty="0"/>
          </a:p>
          <a:p>
            <a:r>
              <a:rPr lang="fr-FR" sz="2400" b="1" dirty="0" smtClean="0"/>
              <a:t>Séance 2 </a:t>
            </a:r>
            <a:r>
              <a:rPr lang="fr-FR" sz="2400" dirty="0" smtClean="0"/>
              <a:t>Tri, classification des mots disponibles     </a:t>
            </a:r>
          </a:p>
          <a:p>
            <a:r>
              <a:rPr lang="fr-FR" sz="2400" dirty="0" smtClean="0"/>
              <a:t> Travail de </a:t>
            </a:r>
            <a:r>
              <a:rPr lang="fr-FR" sz="2400" b="1" dirty="0" smtClean="0"/>
              <a:t>catégorisation</a:t>
            </a:r>
            <a:r>
              <a:rPr lang="fr-FR" sz="2400" dirty="0" smtClean="0"/>
              <a:t>, travail  															  intuitif d’</a:t>
            </a:r>
            <a:r>
              <a:rPr lang="fr-FR" sz="2400" b="1" dirty="0" smtClean="0"/>
              <a:t>hyperonymie</a:t>
            </a:r>
          </a:p>
          <a:p>
            <a:endParaRPr lang="fr-FR" sz="2400" b="1" dirty="0" smtClean="0"/>
          </a:p>
          <a:p>
            <a:r>
              <a:rPr lang="fr-FR" sz="2400" b="1" dirty="0" smtClean="0"/>
              <a:t>Séance 3 </a:t>
            </a:r>
            <a:r>
              <a:rPr lang="fr-FR" sz="2400" dirty="0" smtClean="0"/>
              <a:t>Création de phrases selon les catégories du mot choisi</a:t>
            </a:r>
          </a:p>
          <a:p>
            <a:r>
              <a:rPr lang="fr-FR" sz="2400" dirty="0" smtClean="0"/>
              <a:t>« Qui mange quoi?  / Qui mange où? / Qui mange avec qui?/ Qui mange comment? …. »</a:t>
            </a:r>
          </a:p>
          <a:p>
            <a:r>
              <a:rPr lang="fr-FR" sz="2400" dirty="0" smtClean="0"/>
              <a:t>Travail de </a:t>
            </a:r>
            <a:r>
              <a:rPr lang="fr-FR" sz="2400" b="1" dirty="0" smtClean="0"/>
              <a:t>substitution de mots </a:t>
            </a:r>
            <a:r>
              <a:rPr lang="fr-FR" sz="2400" dirty="0" smtClean="0"/>
              <a:t>qui génère des transformations en cascade</a:t>
            </a: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Circonscription</a:t>
            </a:r>
            <a:r>
              <a:rPr lang="en-US" dirty="0" smtClean="0"/>
              <a:t>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45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49921" y="55833"/>
            <a:ext cx="7677250" cy="1049235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La séquence de vocabulaire</a:t>
            </a:r>
            <a:endParaRPr lang="fr-FR" sz="2400" b="1" cap="none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4457" y="911667"/>
            <a:ext cx="1139823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2 × 20 mn chaque semaine</a:t>
            </a:r>
          </a:p>
          <a:p>
            <a:endParaRPr lang="fr-FR" sz="2000" dirty="0" smtClean="0"/>
          </a:p>
          <a:p>
            <a:endParaRPr lang="fr-FR" sz="2000" dirty="0" smtClean="0"/>
          </a:p>
          <a:p>
            <a:r>
              <a:rPr lang="fr-FR" sz="2400" b="1" dirty="0" smtClean="0"/>
              <a:t>Séance </a:t>
            </a:r>
            <a:r>
              <a:rPr lang="fr-FR" sz="2400" b="1" dirty="0"/>
              <a:t>4</a:t>
            </a:r>
            <a:r>
              <a:rPr lang="fr-FR" sz="2400" b="1" dirty="0" smtClean="0"/>
              <a:t> </a:t>
            </a:r>
            <a:r>
              <a:rPr lang="fr-FR" sz="2800" dirty="0" smtClean="0"/>
              <a:t>Travail sur les mots</a:t>
            </a:r>
          </a:p>
          <a:p>
            <a:r>
              <a:rPr lang="fr-FR" sz="2400" dirty="0" smtClean="0"/>
              <a:t>Dérivation, substitution, synonymie, antonymie</a:t>
            </a:r>
          </a:p>
          <a:p>
            <a:endParaRPr lang="fr-FR" sz="2400" dirty="0"/>
          </a:p>
          <a:p>
            <a:r>
              <a:rPr lang="fr-FR" sz="2400" dirty="0" smtClean="0"/>
              <a:t>			</a:t>
            </a:r>
            <a:r>
              <a:rPr lang="fr-FR" sz="2800" dirty="0" smtClean="0"/>
              <a:t>Production de nouvelles phrases</a:t>
            </a:r>
          </a:p>
          <a:p>
            <a:endParaRPr lang="fr-FR" sz="2800" dirty="0"/>
          </a:p>
          <a:p>
            <a:r>
              <a:rPr lang="fr-FR" sz="2400" b="1" dirty="0"/>
              <a:t>Séance </a:t>
            </a:r>
            <a:r>
              <a:rPr lang="fr-FR" sz="2400" b="1" dirty="0" smtClean="0"/>
              <a:t>5 </a:t>
            </a:r>
            <a:r>
              <a:rPr lang="fr-FR" sz="2800" dirty="0" smtClean="0"/>
              <a:t>Trace écrite de la séquence</a:t>
            </a:r>
            <a:endParaRPr lang="fr-FR" sz="2800" dirty="0"/>
          </a:p>
          <a:p>
            <a:r>
              <a:rPr lang="fr-FR" sz="2400" dirty="0" smtClean="0"/>
              <a:t>Tableau récapitulatif des mots recueillis (sous forme de pétale par exemple)</a:t>
            </a:r>
          </a:p>
          <a:p>
            <a:r>
              <a:rPr lang="fr-FR" sz="2400" dirty="0" smtClean="0"/>
              <a:t>Trace écrite sous forme de phrases ou d’un texte associé à une consigne particulière: « Raconte un banquet. », par exemple.</a:t>
            </a:r>
          </a:p>
          <a:p>
            <a:endParaRPr lang="fr-FR" sz="2400" dirty="0" smtClean="0"/>
          </a:p>
          <a:p>
            <a:r>
              <a:rPr lang="fr-FR" sz="2800" dirty="0" smtClean="0"/>
              <a:t>			Lecture d’un texte qui évoque la thématique étudiée.</a:t>
            </a:r>
            <a:endParaRPr lang="fr-FR" sz="2800" dirty="0"/>
          </a:p>
          <a:p>
            <a:endParaRPr lang="fr-FR" sz="24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Circonscription</a:t>
            </a:r>
            <a:r>
              <a:rPr lang="en-US" dirty="0" smtClean="0"/>
              <a:t>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06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5772" y="2897535"/>
            <a:ext cx="4426858" cy="1049235"/>
          </a:xfrm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400" dirty="0" smtClean="0"/>
              <a:t>E</a:t>
            </a:r>
            <a:r>
              <a:rPr lang="fr-FR" sz="2400" cap="none" dirty="0" smtClean="0"/>
              <a:t>xemple de trace</a:t>
            </a:r>
            <a:br>
              <a:rPr lang="fr-FR" sz="2400" cap="none" dirty="0" smtClean="0"/>
            </a:br>
            <a:r>
              <a:rPr lang="fr-FR" sz="2400" cap="none" dirty="0" smtClean="0"/>
              <a:t>(site de lutin bazar)</a:t>
            </a:r>
            <a:endParaRPr lang="fr-FR" sz="2400" cap="none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11" y="329307"/>
            <a:ext cx="6563805" cy="5136456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31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</a:t>
            </a:r>
            <a:r>
              <a:rPr lang="fr-FR" cap="none" dirty="0" smtClean="0"/>
              <a:t>e référer au site </a:t>
            </a:r>
            <a:r>
              <a:rPr lang="fr-FR" cap="none" dirty="0" smtClean="0">
                <a:solidFill>
                  <a:srgbClr val="0070C0"/>
                </a:solidFill>
              </a:rPr>
              <a:t>vocanet.fr</a:t>
            </a:r>
            <a:endParaRPr lang="fr-FR" cap="none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81233" y="2019765"/>
            <a:ext cx="7747910" cy="3931092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fr-FR" sz="2400" b="1" dirty="0"/>
              <a:t>L'enseignement systématique du vocabulaire </a:t>
            </a:r>
            <a:br>
              <a:rPr lang="fr-FR" sz="2400" b="1" dirty="0"/>
            </a:br>
            <a:r>
              <a:rPr lang="fr-FR" sz="2400" dirty="0"/>
              <a:t>une urgence pédagogique et sociale </a:t>
            </a:r>
          </a:p>
          <a:p>
            <a:pPr algn="ctr"/>
            <a:r>
              <a:rPr lang="fr-FR" sz="2400" b="1" dirty="0"/>
              <a:t>Pour un enseignement non pas occasionnel </a:t>
            </a:r>
            <a:br>
              <a:rPr lang="fr-FR" sz="2400" b="1" dirty="0"/>
            </a:br>
            <a:r>
              <a:rPr lang="fr-FR" sz="2400" b="1" dirty="0"/>
              <a:t>ni livré à l'improvisation </a:t>
            </a:r>
            <a:br>
              <a:rPr lang="fr-FR" sz="2400" b="1" dirty="0"/>
            </a:br>
            <a:r>
              <a:rPr lang="fr-FR" sz="2400" b="1" dirty="0"/>
              <a:t>ni subordonné à la lecture, </a:t>
            </a:r>
            <a:br>
              <a:rPr lang="fr-FR" sz="2400" b="1" dirty="0"/>
            </a:br>
            <a:r>
              <a:rPr lang="fr-FR" sz="2400" b="1" dirty="0"/>
              <a:t>mais conçu comme une discipline à part entière</a:t>
            </a:r>
            <a:br>
              <a:rPr lang="fr-FR" sz="2400" b="1" dirty="0"/>
            </a:br>
            <a:r>
              <a:rPr lang="fr-FR" sz="2400" b="1" dirty="0"/>
              <a:t>au même titre que la grammaire ou le calcul</a:t>
            </a:r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667657" y="2641600"/>
            <a:ext cx="3178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</a:rPr>
              <a:t>Rappels importants dès </a:t>
            </a:r>
            <a:r>
              <a:rPr lang="fr-FR" sz="2400" dirty="0">
                <a:solidFill>
                  <a:srgbClr val="7030A0"/>
                </a:solidFill>
              </a:rPr>
              <a:t>l</a:t>
            </a:r>
            <a:r>
              <a:rPr lang="fr-FR" sz="2400" dirty="0" smtClean="0">
                <a:solidFill>
                  <a:srgbClr val="7030A0"/>
                </a:solidFill>
              </a:rPr>
              <a:t>’entrée sur le site</a:t>
            </a:r>
            <a:endParaRPr lang="fr-FR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79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Plan de la formation sur l’année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20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 smtClean="0"/>
              <a:t>Trois temps:</a:t>
            </a:r>
          </a:p>
          <a:p>
            <a:pPr marL="0" indent="0">
              <a:buNone/>
            </a:pPr>
            <a:r>
              <a:rPr lang="fr-FR" sz="2800" dirty="0" smtClean="0"/>
              <a:t>			13 novembre, de 9h à 12h</a:t>
            </a:r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r>
              <a:rPr lang="fr-FR" sz="2800" dirty="0" smtClean="0"/>
              <a:t>Phase d’expérimentation dans les classes</a:t>
            </a:r>
            <a:endParaRPr lang="fr-FR" sz="2800" dirty="0"/>
          </a:p>
          <a:p>
            <a:pPr marL="0" indent="0">
              <a:buNone/>
            </a:pPr>
            <a:r>
              <a:rPr lang="fr-FR" sz="2800" dirty="0" smtClean="0"/>
              <a:t>			</a:t>
            </a:r>
          </a:p>
          <a:p>
            <a:pPr marL="0" indent="0">
              <a:buNone/>
            </a:pPr>
            <a:r>
              <a:rPr lang="fr-FR" sz="2800" dirty="0" smtClean="0"/>
              <a:t>			31 mars, de 17h15 à 18h45</a:t>
            </a:r>
            <a:endParaRPr lang="fr-FR" sz="2800" dirty="0"/>
          </a:p>
        </p:txBody>
      </p:sp>
      <p:sp>
        <p:nvSpPr>
          <p:cNvPr id="4" name="Flèche droite 3"/>
          <p:cNvSpPr/>
          <p:nvPr/>
        </p:nvSpPr>
        <p:spPr>
          <a:xfrm>
            <a:off x="1968285" y="2820692"/>
            <a:ext cx="2107769" cy="4804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4"/>
          <p:cNvSpPr/>
          <p:nvPr/>
        </p:nvSpPr>
        <p:spPr>
          <a:xfrm>
            <a:off x="1968284" y="5269425"/>
            <a:ext cx="2107769" cy="4804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14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7939" y="1934814"/>
            <a:ext cx="3207431" cy="1955016"/>
          </a:xfrm>
        </p:spPr>
        <p:txBody>
          <a:bodyPr>
            <a:normAutofit/>
          </a:bodyPr>
          <a:lstStyle/>
          <a:p>
            <a:r>
              <a:rPr lang="fr-FR" cap="none" dirty="0" smtClean="0"/>
              <a:t>exemple travail de recherche autour de « vendre-acheter »</a:t>
            </a:r>
            <a:endParaRPr lang="fr-FR" cap="non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485" y="201839"/>
            <a:ext cx="8475506" cy="5313590"/>
          </a:xfr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8092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9" y="225747"/>
            <a:ext cx="8059951" cy="5579967"/>
          </a:xfrm>
          <a:ln w="57150">
            <a:solidFill>
              <a:schemeClr val="tx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8447314" y="1853754"/>
            <a:ext cx="37446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Production de phrases</a:t>
            </a:r>
          </a:p>
          <a:p>
            <a:endParaRPr lang="fr-FR" sz="2800" dirty="0" smtClean="0"/>
          </a:p>
          <a:p>
            <a:r>
              <a:rPr lang="fr-FR" sz="2800" dirty="0" smtClean="0"/>
              <a:t>Manipulations lexicales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238091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8" y="1187683"/>
            <a:ext cx="11703235" cy="4458375"/>
          </a:xfrm>
          <a:ln w="76200">
            <a:solidFill>
              <a:schemeClr val="tx1"/>
            </a:solidFill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xfrm>
            <a:off x="6937829" y="10644"/>
            <a:ext cx="4828225" cy="48013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Production Ecrite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840993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4686" y="0"/>
            <a:ext cx="5907314" cy="670501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1995790" y="2658273"/>
            <a:ext cx="3744686" cy="95410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Lecture-plaisir offerte en fin de parcours</a:t>
            </a:r>
            <a:endParaRPr lang="fr-FR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246743" y="4416899"/>
            <a:ext cx="5791199" cy="120032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Ou vidéo proposée</a:t>
            </a:r>
          </a:p>
          <a:p>
            <a:r>
              <a:rPr lang="fr-FR" sz="2400" dirty="0" smtClean="0">
                <a:hlinkClick r:id="rId3"/>
              </a:rPr>
              <a:t>http://vocanet.fr/index.php/listes/14-fiches-j-picoche/cm1/20-acheter-et-vendre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70269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7202" y="329307"/>
            <a:ext cx="1706349" cy="572575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329" y="0"/>
            <a:ext cx="1828800" cy="709612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552697" y="3087069"/>
            <a:ext cx="50654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 chaque mot, des outils pour le maître</a:t>
            </a:r>
          </a:p>
          <a:p>
            <a:pPr marL="285750" indent="-285750">
              <a:buFontTx/>
              <a:buChar char="-"/>
            </a:pPr>
            <a:r>
              <a:rPr lang="fr-FR" sz="2400" dirty="0" smtClean="0"/>
              <a:t>Une fiche-guide </a:t>
            </a:r>
          </a:p>
          <a:p>
            <a:pPr marL="285750" indent="-285750">
              <a:buFontTx/>
              <a:buChar char="-"/>
            </a:pPr>
            <a:r>
              <a:rPr lang="fr-FR" sz="2400" dirty="0" smtClean="0"/>
              <a:t>Une vidéo</a:t>
            </a:r>
          </a:p>
          <a:p>
            <a:pPr marL="285750" indent="-285750">
              <a:buFontTx/>
              <a:buChar char="-"/>
            </a:pPr>
            <a:r>
              <a:rPr lang="fr-FR" sz="2400" dirty="0" smtClean="0"/>
              <a:t>Une fiche </a:t>
            </a:r>
            <a:r>
              <a:rPr lang="fr-FR" sz="2400" dirty="0" err="1" smtClean="0"/>
              <a:t>Vocalire</a:t>
            </a:r>
            <a:endParaRPr lang="fr-FR" sz="2400" dirty="0" smtClean="0"/>
          </a:p>
          <a:p>
            <a:pPr marL="285750" indent="-285750">
              <a:buFontTx/>
              <a:buChar char="-"/>
            </a:pPr>
            <a:r>
              <a:rPr lang="fr-FR" sz="2400" dirty="0" smtClean="0"/>
              <a:t>Un récit récréatif bref</a:t>
            </a:r>
          </a:p>
          <a:p>
            <a:pPr marL="285750" indent="-285750">
              <a:buFontTx/>
              <a:buChar char="-"/>
            </a:pPr>
            <a:r>
              <a:rPr lang="fr-FR" sz="2400" dirty="0" smtClean="0"/>
              <a:t>Des fiches témoignages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1611860" y="904399"/>
            <a:ext cx="4006323" cy="46166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Des listes de mots proposés</a:t>
            </a: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6429888" y="1631956"/>
            <a:ext cx="1005224" cy="46166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CM1</a:t>
            </a:r>
            <a:endParaRPr lang="fr-FR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9650905" y="3065248"/>
            <a:ext cx="1005224" cy="46166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CM2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91071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49921" y="113890"/>
            <a:ext cx="7677250" cy="1049235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</a:t>
            </a:r>
            <a:r>
              <a:rPr lang="fr-FR" b="1" dirty="0" smtClean="0"/>
              <a:t>. La démarche de Danièle </a:t>
            </a:r>
            <a:r>
              <a:rPr lang="fr-FR" b="1" dirty="0" err="1" smtClean="0"/>
              <a:t>Loussayre-Luppi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sz="2400" b="1" dirty="0" smtClean="0"/>
              <a:t>« L’</a:t>
            </a:r>
            <a:r>
              <a:rPr lang="fr-FR" sz="2400" b="1" cap="none" dirty="0" smtClean="0"/>
              <a:t>atelier de langue orale au cycle 3 </a:t>
            </a:r>
            <a:r>
              <a:rPr lang="fr-FR" sz="2400" b="1" dirty="0" smtClean="0"/>
              <a:t>»</a:t>
            </a:r>
            <a:endParaRPr lang="fr-FR" sz="2400" b="1" cap="none" dirty="0"/>
          </a:p>
        </p:txBody>
      </p:sp>
      <p:sp>
        <p:nvSpPr>
          <p:cNvPr id="7" name="ZoneTexte 6"/>
          <p:cNvSpPr txBox="1"/>
          <p:nvPr/>
        </p:nvSpPr>
        <p:spPr>
          <a:xfrm>
            <a:off x="478971" y="1744935"/>
            <a:ext cx="11398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b="1" dirty="0">
              <a:solidFill>
                <a:srgbClr val="FF0000"/>
              </a:solidFill>
            </a:endParaRPr>
          </a:p>
          <a:p>
            <a:endParaRPr lang="fr-FR" sz="2800" dirty="0" smtClean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Circonscription</a:t>
            </a:r>
            <a:r>
              <a:rPr lang="en-US" dirty="0" smtClean="0"/>
              <a:t> Lille 1 Centre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596" y="1482124"/>
            <a:ext cx="3371850" cy="47625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181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372" y="2061028"/>
            <a:ext cx="11596914" cy="36285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fr-FR" sz="3200" b="1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2800" b="1" dirty="0" smtClean="0"/>
              <a:t>Accéder à la compréhension des cours, des consignes</a:t>
            </a:r>
          </a:p>
          <a:p>
            <a:pPr marL="914400" lvl="2" indent="0">
              <a:buNone/>
            </a:pPr>
            <a:r>
              <a:rPr lang="fr-FR" sz="2800" b="1" dirty="0" smtClean="0">
                <a:solidFill>
                  <a:srgbClr val="0070C0"/>
                </a:solidFill>
              </a:rPr>
              <a:t>« Un niveau de langue élevé est une bonne prédiction de réussite scolaire. » </a:t>
            </a:r>
            <a:r>
              <a:rPr lang="fr-FR" sz="2800" b="1" dirty="0" smtClean="0"/>
              <a:t>Agnès Florin, </a:t>
            </a:r>
            <a:r>
              <a:rPr lang="fr-FR" sz="2800" b="1" u="sng" dirty="0" smtClean="0"/>
              <a:t>Développement du lexique et aide aux apprentissages</a:t>
            </a:r>
            <a:r>
              <a:rPr lang="fr-FR" sz="2800" b="1" dirty="0" smtClean="0"/>
              <a:t>, 2010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2800" b="1" dirty="0" smtClean="0"/>
              <a:t>Donner du sens aux concepts et notions présentés en classe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2800" b="1" dirty="0" smtClean="0"/>
              <a:t>Elaborer sa pensée et accéder à l’abstraction, grâce à la verbalisation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2800" b="1" dirty="0" smtClean="0"/>
              <a:t>Développer des compétences plus transversales: l’écoute, l’attention, la mémorisation</a:t>
            </a:r>
            <a:endParaRPr lang="fr-FR" sz="2800" b="1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1944914" y="885371"/>
            <a:ext cx="8984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</a:rPr>
              <a:t>Danièle </a:t>
            </a:r>
            <a:r>
              <a:rPr lang="fr-FR" sz="2400" b="1" dirty="0" err="1">
                <a:solidFill>
                  <a:srgbClr val="7030A0"/>
                </a:solidFill>
              </a:rPr>
              <a:t>Loussayre-Luppi</a:t>
            </a:r>
            <a:r>
              <a:rPr lang="fr-FR" sz="2400" b="1" dirty="0">
                <a:solidFill>
                  <a:srgbClr val="7030A0"/>
                </a:solidFill>
              </a:rPr>
              <a:t> rappelle les enjeux scolaires de l’apprentissage de la maîtrise de la langue orale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53207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372" y="2061028"/>
            <a:ext cx="11596914" cy="30334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200" b="1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2800" b="1" dirty="0" smtClean="0"/>
              <a:t>Développer un sentiment d’appartenance à un groupe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2800" b="1" dirty="0" smtClean="0"/>
              <a:t>Développer d’autres compétences telles que l’écoute, une communication non violente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1944914" y="885371"/>
            <a:ext cx="8984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</a:rPr>
              <a:t>Danièle </a:t>
            </a:r>
            <a:r>
              <a:rPr lang="fr-FR" sz="2400" b="1" dirty="0" err="1">
                <a:solidFill>
                  <a:srgbClr val="7030A0"/>
                </a:solidFill>
              </a:rPr>
              <a:t>Loussayre-Luppi</a:t>
            </a:r>
            <a:r>
              <a:rPr lang="fr-FR" sz="2400" b="1" dirty="0">
                <a:solidFill>
                  <a:srgbClr val="7030A0"/>
                </a:solidFill>
              </a:rPr>
              <a:t> rappelle les enjeux </a:t>
            </a:r>
            <a:r>
              <a:rPr lang="fr-FR" sz="2400" b="1" dirty="0" smtClean="0">
                <a:solidFill>
                  <a:srgbClr val="7030A0"/>
                </a:solidFill>
              </a:rPr>
              <a:t>sociaux </a:t>
            </a:r>
            <a:r>
              <a:rPr lang="fr-FR" sz="2400" b="1" dirty="0">
                <a:solidFill>
                  <a:srgbClr val="7030A0"/>
                </a:solidFill>
              </a:rPr>
              <a:t> de l’apprentissage de la maîtrise de la langue orale</a:t>
            </a:r>
          </a:p>
          <a:p>
            <a:endParaRPr lang="fr-FR" sz="2400" b="1" dirty="0">
              <a:solidFill>
                <a:srgbClr val="7030A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36172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8836" y="809912"/>
            <a:ext cx="9603275" cy="733995"/>
          </a:xfrm>
        </p:spPr>
        <p:txBody>
          <a:bodyPr/>
          <a:lstStyle/>
          <a:p>
            <a:r>
              <a:rPr lang="fr-FR" dirty="0" smtClean="0"/>
              <a:t>D</a:t>
            </a:r>
            <a:r>
              <a:rPr lang="fr-FR" cap="none" dirty="0" smtClean="0"/>
              <a:t>eux types d’oral</a:t>
            </a:r>
            <a:endParaRPr lang="fr-FR" cap="non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5371" y="157903"/>
            <a:ext cx="8389258" cy="1670897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Oral de communication  </a:t>
            </a:r>
            <a:r>
              <a:rPr lang="fr-FR" dirty="0" smtClean="0"/>
              <a:t>(pour échanger et interagir en situation)</a:t>
            </a:r>
            <a:endParaRPr lang="fr-FR" dirty="0"/>
          </a:p>
          <a:p>
            <a:r>
              <a:rPr lang="fr-FR" sz="2400" b="1" dirty="0" smtClean="0"/>
              <a:t>Oral d’élaboration  </a:t>
            </a:r>
            <a:r>
              <a:rPr lang="fr-FR" dirty="0" smtClean="0"/>
              <a:t>( instrument cognitif qui permet le travail de la pensée: réfléchir, raisonner, problématiser)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188835" y="2480809"/>
            <a:ext cx="10958135" cy="16708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D’où l’importance de:</a:t>
            </a:r>
          </a:p>
          <a:p>
            <a:r>
              <a:rPr lang="fr-FR" sz="2400" b="1" dirty="0" smtClean="0"/>
              <a:t>Étayer les connaissances lexicales et syntaxiques</a:t>
            </a:r>
            <a:endParaRPr lang="fr-FR" sz="1800" dirty="0" smtClean="0"/>
          </a:p>
          <a:p>
            <a:r>
              <a:rPr lang="fr-FR" sz="2400" b="1" dirty="0" smtClean="0"/>
              <a:t>Construire des situations pédagogiques qui vont permettre l’exercice d’un oral réflexif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8341681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372" y="2061028"/>
            <a:ext cx="11596914" cy="4093029"/>
          </a:xfrm>
        </p:spPr>
        <p:txBody>
          <a:bodyPr>
            <a:normAutofit fontScale="92500"/>
          </a:bodyPr>
          <a:lstStyle/>
          <a:p>
            <a:pPr lvl="2">
              <a:buFont typeface="Wingdings" panose="05000000000000000000" pitchFamily="2" charset="2"/>
              <a:buChar char="Ø"/>
            </a:pPr>
            <a:r>
              <a:rPr lang="fr-FR" sz="2400" b="1" dirty="0" smtClean="0"/>
              <a:t>Des pratiques langagières centrées sur des structures langagières enseignées</a:t>
            </a:r>
            <a:endParaRPr lang="fr-FR" sz="2400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2400" b="1" dirty="0" smtClean="0"/>
              <a:t>Des pratiques qui prennent en compte la notion de prise de parole en groupe, et l’apprentissage du dialogue au sein d’un groupe et du respect de règles éthiques</a:t>
            </a: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Mais, ces outils sont-ils suffisamment transférables? Est-ce une véritable pratique de l’expression personnelle? Répondent-ils à eux-seuls aux besoins des élèves les plus pénalisés dans la maîtrise de la langue</a:t>
            </a: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marL="0" indent="0">
              <a:buNone/>
            </a:pPr>
            <a:r>
              <a:rPr lang="fr-FR" sz="2800" b="1" dirty="0" smtClean="0">
                <a:solidFill>
                  <a:srgbClr val="00B050"/>
                </a:solidFill>
              </a:rPr>
              <a:t>                                    Que </a:t>
            </a:r>
            <a:r>
              <a:rPr lang="fr-FR" sz="2800" b="1" dirty="0">
                <a:solidFill>
                  <a:srgbClr val="00B050"/>
                </a:solidFill>
              </a:rPr>
              <a:t>faire en amont de ces genres scolaires alors?</a:t>
            </a:r>
          </a:p>
          <a:p>
            <a:pPr marL="0" indent="0">
              <a:buNone/>
            </a:pPr>
            <a:endParaRPr lang="fr-FR" sz="28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1944914" y="885371"/>
            <a:ext cx="8984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</a:rPr>
              <a:t>Danièle </a:t>
            </a:r>
            <a:r>
              <a:rPr lang="fr-FR" sz="2400" b="1" dirty="0" err="1">
                <a:solidFill>
                  <a:srgbClr val="7030A0"/>
                </a:solidFill>
              </a:rPr>
              <a:t>Loussayre-Luppi</a:t>
            </a:r>
            <a:r>
              <a:rPr lang="fr-FR" sz="2400" b="1" dirty="0">
                <a:solidFill>
                  <a:srgbClr val="7030A0"/>
                </a:solidFill>
              </a:rPr>
              <a:t> </a:t>
            </a:r>
            <a:r>
              <a:rPr lang="fr-FR" sz="2400" b="1" dirty="0" smtClean="0">
                <a:solidFill>
                  <a:srgbClr val="7030A0"/>
                </a:solidFill>
              </a:rPr>
              <a:t>revient sur des pratiques existantes: exposés, débats interprétatifs, débats d’opinions</a:t>
            </a:r>
            <a:endParaRPr lang="fr-FR" sz="2400" b="1" dirty="0">
              <a:solidFill>
                <a:srgbClr val="7030A0"/>
              </a:solidFill>
            </a:endParaRPr>
          </a:p>
          <a:p>
            <a:endParaRPr lang="fr-FR" sz="2400" b="1" dirty="0">
              <a:solidFill>
                <a:srgbClr val="7030A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9841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Plan du premier temps de formation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51307" y="1943809"/>
            <a:ext cx="9603275" cy="39201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800" b="1" u="sng" dirty="0" smtClean="0"/>
              <a:t>Trois phases de travail</a:t>
            </a:r>
          </a:p>
          <a:p>
            <a:pPr marL="0" indent="0">
              <a:buNone/>
            </a:pPr>
            <a:r>
              <a:rPr lang="fr-FR" sz="2800" b="1" dirty="0"/>
              <a:t>	</a:t>
            </a:r>
            <a:r>
              <a:rPr lang="fr-FR" sz="2800" dirty="0" smtClean="0"/>
              <a:t>Phase 1: difficultés rencontrées et leviers éventuels autour de l’enseignement de la langue orale			</a:t>
            </a:r>
            <a:endParaRPr lang="fr-FR" sz="700" dirty="0"/>
          </a:p>
          <a:p>
            <a:pPr marL="457200" lvl="1" indent="0">
              <a:buNone/>
            </a:pPr>
            <a:r>
              <a:rPr lang="fr-FR" sz="500" dirty="0"/>
              <a:t>	 </a:t>
            </a:r>
            <a:r>
              <a:rPr lang="fr-FR" sz="500" dirty="0" smtClean="0"/>
              <a:t>                                  </a:t>
            </a:r>
            <a:r>
              <a:rPr lang="fr-FR" sz="2600" dirty="0" smtClean="0"/>
              <a:t>Phase 2: Temps de travail autour d’un document 				   Eduscol  puis référence aux Instructions 				   officielles</a:t>
            </a:r>
          </a:p>
          <a:p>
            <a:pPr marL="0" indent="0">
              <a:buNone/>
            </a:pPr>
            <a:endParaRPr lang="fr-FR" sz="700" dirty="0" smtClean="0"/>
          </a:p>
          <a:p>
            <a:pPr marL="0" indent="0">
              <a:buNone/>
            </a:pPr>
            <a:r>
              <a:rPr lang="fr-FR" sz="2800" dirty="0"/>
              <a:t>	</a:t>
            </a:r>
            <a:r>
              <a:rPr lang="fr-FR" sz="2800" dirty="0" smtClean="0"/>
              <a:t>	     Phase 3: Exemples de démarches</a:t>
            </a:r>
            <a:endParaRPr lang="fr-FR" sz="2800" dirty="0"/>
          </a:p>
          <a:p>
            <a:pPr marL="0" indent="0">
              <a:buNone/>
            </a:pPr>
            <a:endParaRPr lang="fr-FR" sz="2800" dirty="0"/>
          </a:p>
        </p:txBody>
      </p:sp>
      <p:sp>
        <p:nvSpPr>
          <p:cNvPr id="5" name="Flèche droite 4"/>
          <p:cNvSpPr/>
          <p:nvPr/>
        </p:nvSpPr>
        <p:spPr>
          <a:xfrm>
            <a:off x="397694" y="2533939"/>
            <a:ext cx="2107769" cy="4804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>
            <a:off x="1147365" y="3663644"/>
            <a:ext cx="2107769" cy="4804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>
            <a:off x="1983099" y="5273798"/>
            <a:ext cx="2107769" cy="4804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46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L’atelier de langue orale </a:t>
            </a:r>
            <a:r>
              <a:rPr lang="fr-FR" smtClean="0"/>
              <a:t>au cycle 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b="1" u="sng" dirty="0" smtClean="0"/>
              <a:t>Principes: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dirty="0" smtClean="0"/>
              <a:t>Un mot doit être entendu et répété plusieurs fois et son sens explicité, d’où un enseignement du lexique réflexif, ritualisé, fréquent et un temps nécessaire d’expérimentation.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dirty="0" smtClean="0"/>
              <a:t>Il faut lier vocabulaire et syntaxe car l’environnement syntaxique dirige le sens d’un mot (cf. </a:t>
            </a:r>
            <a:r>
              <a:rPr lang="fr-FR" u="sng" dirty="0" smtClean="0"/>
              <a:t>Comment enrichir sa langue</a:t>
            </a:r>
            <a:r>
              <a:rPr lang="fr-FR" dirty="0" smtClean="0"/>
              <a:t>, </a:t>
            </a:r>
            <a:r>
              <a:rPr lang="fr-FR" dirty="0" err="1" smtClean="0"/>
              <a:t>J.Picoche</a:t>
            </a:r>
            <a:r>
              <a:rPr lang="fr-FR" dirty="0" smtClean="0"/>
              <a:t>, Nathan 2013)</a:t>
            </a:r>
          </a:p>
          <a:p>
            <a:pPr>
              <a:buFont typeface="Wingdings" panose="05000000000000000000" pitchFamily="2" charset="2"/>
              <a:buChar char="v"/>
            </a:pPr>
            <a:endParaRPr lang="fr-FR" dirty="0" smtClean="0"/>
          </a:p>
          <a:p>
            <a:pPr>
              <a:buFont typeface="Wingdings" panose="05000000000000000000" pitchFamily="2" charset="2"/>
              <a:buChar char="v"/>
            </a:pPr>
            <a:endParaRPr lang="fr-FR" dirty="0" smtClean="0"/>
          </a:p>
          <a:p>
            <a:pPr>
              <a:buFont typeface="Wingdings" panose="05000000000000000000" pitchFamily="2" charset="2"/>
              <a:buChar char="v"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4516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429" y="1319047"/>
            <a:ext cx="11596914" cy="43270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400" b="1" u="sng" dirty="0" smtClean="0"/>
              <a:t>Organisation: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sz="2600" dirty="0" smtClean="0"/>
              <a:t>Un temps fixe, une fois par semaine</a:t>
            </a:r>
          </a:p>
          <a:p>
            <a:pPr marL="0" indent="0">
              <a:buNone/>
            </a:pPr>
            <a:endParaRPr lang="fr-FR" sz="26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fr-FR" sz="2600" dirty="0" smtClean="0"/>
              <a:t>Une modalité plus réservée aux disciplines en début de cours pour s’assurer de la compréhension du vocabulaire</a:t>
            </a:r>
          </a:p>
          <a:p>
            <a:pPr marL="0" indent="0">
              <a:buNone/>
            </a:pPr>
            <a:endParaRPr lang="fr-FR" sz="26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fr-FR" sz="2600" dirty="0" smtClean="0"/>
              <a:t>Une autre modalité pour le lexique des consignes, transversal et commun à toutes les disciplines</a:t>
            </a:r>
          </a:p>
          <a:p>
            <a:pPr>
              <a:buFont typeface="Wingdings" panose="05000000000000000000" pitchFamily="2" charset="2"/>
              <a:buChar char="v"/>
            </a:pPr>
            <a:endParaRPr lang="fr-FR" dirty="0" smtClean="0"/>
          </a:p>
          <a:p>
            <a:pPr>
              <a:buFont typeface="Wingdings" panose="05000000000000000000" pitchFamily="2" charset="2"/>
              <a:buChar char="v"/>
            </a:pPr>
            <a:endParaRPr lang="fr-FR" dirty="0" smtClean="0"/>
          </a:p>
          <a:p>
            <a:pPr>
              <a:buFont typeface="Wingdings" panose="05000000000000000000" pitchFamily="2" charset="2"/>
              <a:buChar char="v"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694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/>
              <a:t>R</a:t>
            </a:r>
            <a:r>
              <a:rPr lang="fr-FR" sz="2800" b="1" u="sng" cap="none" dirty="0" smtClean="0"/>
              <a:t>appels importants au début du 1</a:t>
            </a:r>
            <a:r>
              <a:rPr lang="fr-FR" sz="2800" b="1" u="sng" cap="none" baseline="30000" dirty="0" smtClean="0"/>
              <a:t>er</a:t>
            </a:r>
            <a:r>
              <a:rPr lang="fr-FR" sz="2800" b="1" u="sng" cap="none" dirty="0" smtClean="0"/>
              <a:t> atelier</a:t>
            </a:r>
            <a:endParaRPr lang="fr-FR" sz="2800" b="1" u="sng" cap="non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686" y="1853754"/>
            <a:ext cx="11800113" cy="4126132"/>
          </a:xfrm>
        </p:spPr>
        <p:txBody>
          <a:bodyPr>
            <a:normAutofit fontScale="85000" lnSpcReduction="10000"/>
          </a:bodyPr>
          <a:lstStyle/>
          <a:p>
            <a:r>
              <a:rPr lang="fr-FR" sz="2300" dirty="0" smtClean="0"/>
              <a:t>Le français est une très belle langue, à parler avec ambition et hauteur.</a:t>
            </a:r>
          </a:p>
          <a:p>
            <a:r>
              <a:rPr lang="fr-FR" sz="2300" dirty="0" smtClean="0"/>
              <a:t>La maîtrise de la langue nous permet de mieux comprendre le monde, pour ne pas être manipulé ou fragilisé.</a:t>
            </a:r>
          </a:p>
          <a:p>
            <a:r>
              <a:rPr lang="fr-FR" sz="2300" dirty="0" smtClean="0"/>
              <a:t>Maîtriser la langue est un levier contre la violence physique, démonstration d’une incapacité à savoir s’exprimer.</a:t>
            </a:r>
          </a:p>
          <a:p>
            <a:r>
              <a:rPr lang="fr-FR" sz="2300" dirty="0" smtClean="0"/>
              <a:t>La langue nous est commune et nous lie.</a:t>
            </a:r>
          </a:p>
          <a:p>
            <a:r>
              <a:rPr lang="fr-FR" sz="2300" dirty="0" smtClean="0"/>
              <a:t>La beauté de notre langue passe par le respect des règles du « dire » (diction, juste accentuation, liaisons)</a:t>
            </a:r>
          </a:p>
          <a:p>
            <a:r>
              <a:rPr lang="fr-FR" sz="2300" dirty="0" smtClean="0"/>
              <a:t>Savoir parler dans une langue soutenue est un facteur d’insertion sociale et professionnel.</a:t>
            </a:r>
          </a:p>
          <a:p>
            <a:endParaRPr lang="fr-FR" sz="2300" dirty="0"/>
          </a:p>
          <a:p>
            <a:pPr marL="0" indent="0">
              <a:buNone/>
            </a:pPr>
            <a:r>
              <a:rPr lang="fr-FR" sz="2300" dirty="0" smtClean="0"/>
              <a:t>Cela s’acquiert et chacun peut y parvenir!</a:t>
            </a:r>
          </a:p>
          <a:p>
            <a:endParaRPr lang="fr-FR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0528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Atelier hebdomadaire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1) Le maître lit une partie de l’histoire, sans support écrit en montrant les images.</a:t>
            </a:r>
          </a:p>
          <a:p>
            <a:pPr marL="0" indent="0">
              <a:buNone/>
            </a:pPr>
            <a:r>
              <a:rPr lang="fr-FR" dirty="0" smtClean="0"/>
              <a:t>2) Lecture indirecte</a:t>
            </a:r>
          </a:p>
          <a:p>
            <a:pPr marL="0" indent="0">
              <a:buNone/>
            </a:pPr>
            <a:r>
              <a:rPr lang="fr-FR" dirty="0" smtClean="0"/>
              <a:t>3) Recherche orale sur les mots:</a:t>
            </a:r>
          </a:p>
          <a:p>
            <a:pPr marL="0" indent="0">
              <a:buNone/>
            </a:pPr>
            <a:r>
              <a:rPr lang="fr-FR" dirty="0" smtClean="0"/>
              <a:t>Synonymes / mots de la même famille/ construction de phrases/ définition/</a:t>
            </a:r>
          </a:p>
          <a:p>
            <a:pPr marL="0" indent="0">
              <a:buNone/>
            </a:pPr>
            <a:r>
              <a:rPr lang="fr-FR" dirty="0" smtClean="0"/>
              <a:t>4) Trace écrite à réaliser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	= constitution d’un stock lexical</a:t>
            </a:r>
          </a:p>
          <a:p>
            <a:pPr marL="0" indent="0">
              <a:buNone/>
            </a:pPr>
            <a:r>
              <a:rPr lang="fr-FR" dirty="0" smtClean="0"/>
              <a:t>5) Evaluation orale à effectuer au début de chaque séance, sur 7-8 élèves interrogés.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9858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2515" y="2851975"/>
            <a:ext cx="4292106" cy="1049235"/>
          </a:xfrm>
        </p:spPr>
        <p:txBody>
          <a:bodyPr/>
          <a:lstStyle/>
          <a:p>
            <a:r>
              <a:rPr lang="fr-FR" dirty="0" smtClean="0"/>
              <a:t>Exemple de fiche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98" y="0"/>
            <a:ext cx="5662103" cy="6753186"/>
          </a:xfrm>
          <a:ln w="76200">
            <a:solidFill>
              <a:schemeClr val="tx1"/>
            </a:solidFill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5387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0915" y="1386031"/>
            <a:ext cx="4292106" cy="5246997"/>
          </a:xfrm>
        </p:spPr>
        <p:txBody>
          <a:bodyPr>
            <a:normAutofit/>
          </a:bodyPr>
          <a:lstStyle/>
          <a:p>
            <a:r>
              <a:rPr lang="fr-FR" b="1" u="sng" cap="none" dirty="0" smtClean="0"/>
              <a:t>Evaluation:</a:t>
            </a:r>
            <a:r>
              <a:rPr lang="fr-FR" cap="none" dirty="0" smtClean="0"/>
              <a:t/>
            </a:r>
            <a:br>
              <a:rPr lang="fr-FR" cap="none" dirty="0" smtClean="0"/>
            </a:br>
            <a:r>
              <a:rPr lang="fr-FR" sz="2400" cap="none" dirty="0" smtClean="0"/>
              <a:t>- Une phrase restituée en mémoire auditive</a:t>
            </a:r>
            <a:br>
              <a:rPr lang="fr-FR" sz="2400" cap="none" dirty="0" smtClean="0"/>
            </a:br>
            <a:r>
              <a:rPr lang="fr-FR" sz="2400" cap="none" dirty="0" smtClean="0"/>
              <a:t/>
            </a:r>
            <a:br>
              <a:rPr lang="fr-FR" sz="2400" cap="none" dirty="0" smtClean="0"/>
            </a:br>
            <a:r>
              <a:rPr lang="fr-FR" sz="2400" cap="none" dirty="0" smtClean="0"/>
              <a:t>- définir un mot</a:t>
            </a:r>
            <a:br>
              <a:rPr lang="fr-FR" sz="2400" cap="none" dirty="0" smtClean="0"/>
            </a:br>
            <a:r>
              <a:rPr lang="fr-FR" sz="2400" cap="none" dirty="0" smtClean="0"/>
              <a:t/>
            </a:r>
            <a:br>
              <a:rPr lang="fr-FR" sz="2400" cap="none" dirty="0" smtClean="0"/>
            </a:br>
            <a:r>
              <a:rPr lang="fr-FR" sz="2400" cap="none" dirty="0" smtClean="0"/>
              <a:t>- donner un mot de la même famille</a:t>
            </a:r>
            <a:br>
              <a:rPr lang="fr-FR" sz="2400" cap="none" dirty="0" smtClean="0"/>
            </a:br>
            <a:r>
              <a:rPr lang="fr-FR" sz="2400" cap="none" dirty="0" smtClean="0"/>
              <a:t/>
            </a:r>
            <a:br>
              <a:rPr lang="fr-FR" sz="2400" cap="none" dirty="0" smtClean="0"/>
            </a:br>
            <a:r>
              <a:rPr lang="fr-FR" sz="2400" cap="none" dirty="0" smtClean="0"/>
              <a:t>- Construire une phrase avec une structure syntaxique ou un mot</a:t>
            </a:r>
            <a:endParaRPr lang="fr-FR" sz="2400" cap="non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718630" y="1936019"/>
            <a:ext cx="6473370" cy="391323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b="1" u="sng" dirty="0" smtClean="0"/>
              <a:t>Pour évaluer la qualité des constructions de phrases:</a:t>
            </a:r>
          </a:p>
          <a:p>
            <a:pPr>
              <a:buFontTx/>
              <a:buChar char="-"/>
            </a:pPr>
            <a:r>
              <a:rPr lang="fr-FR" dirty="0" smtClean="0"/>
              <a:t>Présence ou non de connecteurs et usage approprié</a:t>
            </a:r>
          </a:p>
          <a:p>
            <a:pPr>
              <a:buFontTx/>
              <a:buChar char="-"/>
            </a:pPr>
            <a:r>
              <a:rPr lang="fr-FR" dirty="0" smtClean="0"/>
              <a:t>Concordance des temps</a:t>
            </a:r>
          </a:p>
          <a:p>
            <a:pPr>
              <a:buFontTx/>
              <a:buChar char="-"/>
            </a:pPr>
            <a:r>
              <a:rPr lang="fr-FR" dirty="0" smtClean="0"/>
              <a:t>Usage éventuel du passé simple</a:t>
            </a:r>
          </a:p>
          <a:p>
            <a:pPr>
              <a:buFontTx/>
              <a:buChar char="-"/>
            </a:pPr>
            <a:r>
              <a:rPr lang="fr-FR" dirty="0" smtClean="0"/>
              <a:t>Présence de structures syntaxiques complexes</a:t>
            </a:r>
          </a:p>
          <a:p>
            <a:pPr>
              <a:buFontTx/>
              <a:buChar char="-"/>
            </a:pPr>
            <a:r>
              <a:rPr lang="fr-FR" dirty="0" smtClean="0"/>
              <a:t>Richesse lexicale</a:t>
            </a:r>
          </a:p>
          <a:p>
            <a:pPr>
              <a:buFontTx/>
              <a:buChar char="-"/>
            </a:pPr>
            <a:r>
              <a:rPr lang="fr-FR" dirty="0" smtClean="0"/>
              <a:t>Pertinence au niveau du sens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9062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693" y="2851975"/>
            <a:ext cx="4292106" cy="1049235"/>
          </a:xfrm>
          <a:ln w="76200">
            <a:solidFill>
              <a:schemeClr val="tx1"/>
            </a:solidFill>
          </a:ln>
        </p:spPr>
        <p:txBody>
          <a:bodyPr/>
          <a:lstStyle/>
          <a:p>
            <a:r>
              <a:rPr lang="fr-FR" dirty="0" smtClean="0"/>
              <a:t>Exemple de grille pour les élèves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46" y="329306"/>
            <a:ext cx="7708654" cy="4968407"/>
          </a:xfr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16221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21461"/>
            <a:ext cx="3439736" cy="2736025"/>
          </a:xfrm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cap="none" dirty="0" smtClean="0"/>
              <a:t>évaluations en classe de cm2</a:t>
            </a:r>
            <a:br>
              <a:rPr lang="fr-FR" cap="none" dirty="0" smtClean="0"/>
            </a:br>
            <a:r>
              <a:rPr lang="fr-FR" cap="none" dirty="0" smtClean="0"/>
              <a:t/>
            </a:r>
            <a:br>
              <a:rPr lang="fr-FR" cap="none" dirty="0" smtClean="0"/>
            </a:br>
            <a:r>
              <a:rPr lang="fr-FR" cap="none" dirty="0" smtClean="0"/>
              <a:t>1) diagnostique novembre 2011</a:t>
            </a:r>
            <a:br>
              <a:rPr lang="fr-FR" cap="none" dirty="0" smtClean="0"/>
            </a:br>
            <a:r>
              <a:rPr lang="fr-FR" cap="none" dirty="0" smtClean="0"/>
              <a:t>2) mai 2012</a:t>
            </a:r>
            <a:endParaRPr lang="fr-FR" cap="non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57" y="129268"/>
            <a:ext cx="8623163" cy="4762046"/>
          </a:xfr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24299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</a:t>
            </a:r>
            <a:r>
              <a:rPr lang="fr-FR" cap="none" dirty="0" smtClean="0"/>
              <a:t>éance sur le lexique disciplinaire, un rituel incontournable</a:t>
            </a:r>
            <a:endParaRPr lang="fr-FR" cap="non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1" y="2015732"/>
            <a:ext cx="10750054" cy="3450613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 smtClean="0"/>
              <a:t>Pour consolider la compréhension, en début de séquence ou de cours, il s’agit de s’approprier le lexique, les termes utilisés.</a:t>
            </a:r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r>
              <a:rPr lang="fr-FR" sz="2800" dirty="0" smtClean="0"/>
              <a:t>Démarche similaire à la séance hebdomadaire à partir d’un lexique disciplinaire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925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04" y="143450"/>
            <a:ext cx="8705896" cy="6939522"/>
          </a:xfrm>
          <a:ln w="76200">
            <a:solidFill>
              <a:schemeClr val="tx1"/>
            </a:solidFill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0779" y="6425307"/>
            <a:ext cx="5938836" cy="309201"/>
          </a:xfrm>
        </p:spPr>
        <p:txBody>
          <a:bodyPr/>
          <a:lstStyle/>
          <a:p>
            <a:r>
              <a:rPr lang="en-US" dirty="0" err="1" smtClean="0"/>
              <a:t>Circonscription</a:t>
            </a:r>
            <a:r>
              <a:rPr lang="en-US" dirty="0" smtClean="0"/>
              <a:t> Lille 1 Centre</a:t>
            </a:r>
            <a:endParaRPr lang="en-US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763488" y="2692318"/>
            <a:ext cx="2089907" cy="689511"/>
          </a:xfrm>
          <a:prstGeom prst="rect">
            <a:avLst/>
          </a:prstGeom>
          <a:ln w="76200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Exemple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1069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1579" y="449943"/>
            <a:ext cx="9603275" cy="1403811"/>
          </a:xfrm>
        </p:spPr>
        <p:txBody>
          <a:bodyPr>
            <a:normAutofit fontScale="90000"/>
          </a:bodyPr>
          <a:lstStyle/>
          <a:p>
            <a:pPr marL="0" indent="0"/>
            <a:r>
              <a:rPr lang="fr-FR" dirty="0">
                <a:solidFill>
                  <a:srgbClr val="FF0000"/>
                </a:solidFill>
              </a:rPr>
              <a:t>Phase 1: </a:t>
            </a:r>
            <a:r>
              <a:rPr lang="fr-FR" dirty="0" smtClean="0">
                <a:solidFill>
                  <a:srgbClr val="FF0000"/>
                </a:solidFill>
              </a:rPr>
              <a:t>difficultés rencontrées et leviers éventuels autour de l’enseignement de la langue orale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4468" y="2015732"/>
            <a:ext cx="11897531" cy="4075102"/>
          </a:xfrm>
        </p:spPr>
        <p:txBody>
          <a:bodyPr>
            <a:normAutofit/>
          </a:bodyPr>
          <a:lstStyle/>
          <a:p>
            <a:r>
              <a:rPr lang="fr-FR" sz="3000" b="1" dirty="0" smtClean="0"/>
              <a:t>Travail en groupes:  </a:t>
            </a:r>
            <a:r>
              <a:rPr lang="fr-FR" sz="3000" dirty="0" smtClean="0"/>
              <a:t>- Déballage des difficultés rencontrées et leviers éventuels</a:t>
            </a:r>
            <a:endParaRPr lang="fr-FR" sz="3000" dirty="0"/>
          </a:p>
          <a:p>
            <a:r>
              <a:rPr lang="fr-FR" sz="3000" b="1" dirty="0"/>
              <a:t>En </a:t>
            </a:r>
            <a:r>
              <a:rPr lang="fr-FR" sz="3000" b="1" dirty="0" smtClean="0"/>
              <a:t>collectif: Mise en commun </a:t>
            </a:r>
            <a:r>
              <a:rPr lang="fr-FR" sz="3000" dirty="0" smtClean="0"/>
              <a:t>, avec tri éventuel des solutions proposées</a:t>
            </a:r>
            <a:endParaRPr lang="fr-FR" sz="3000" b="1" dirty="0"/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94468" y="123907"/>
            <a:ext cx="5938836" cy="309201"/>
          </a:xfrm>
        </p:spPr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7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</a:t>
            </a:r>
            <a:r>
              <a:rPr lang="fr-FR" cap="none" dirty="0" smtClean="0"/>
              <a:t>éance sur le lexique des consignes</a:t>
            </a:r>
            <a:br>
              <a:rPr lang="fr-FR" cap="none" dirty="0" smtClean="0"/>
            </a:br>
            <a:r>
              <a:rPr lang="fr-FR" cap="none" dirty="0" smtClean="0"/>
              <a:t>(en fonction des rencontres de ces mots)</a:t>
            </a:r>
            <a:endParaRPr lang="fr-FR" cap="non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1" y="2015732"/>
            <a:ext cx="10750054" cy="3450613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 smtClean="0"/>
              <a:t>Travail autour des termes récurrents retrouvés de façon transversale</a:t>
            </a:r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67229"/>
              </p:ext>
            </p:extLst>
          </p:nvPr>
        </p:nvGraphicFramePr>
        <p:xfrm>
          <a:off x="696685" y="2664580"/>
          <a:ext cx="1062446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115">
                  <a:extLst>
                    <a:ext uri="{9D8B030D-6E8A-4147-A177-3AD203B41FA5}">
                      <a16:colId xmlns:a16="http://schemas.microsoft.com/office/drawing/2014/main" val="127074971"/>
                    </a:ext>
                  </a:extLst>
                </a:gridCol>
                <a:gridCol w="2656115">
                  <a:extLst>
                    <a:ext uri="{9D8B030D-6E8A-4147-A177-3AD203B41FA5}">
                      <a16:colId xmlns:a16="http://schemas.microsoft.com/office/drawing/2014/main" val="469198619"/>
                    </a:ext>
                  </a:extLst>
                </a:gridCol>
                <a:gridCol w="2656115">
                  <a:extLst>
                    <a:ext uri="{9D8B030D-6E8A-4147-A177-3AD203B41FA5}">
                      <a16:colId xmlns:a16="http://schemas.microsoft.com/office/drawing/2014/main" val="733261102"/>
                    </a:ext>
                  </a:extLst>
                </a:gridCol>
                <a:gridCol w="2656115">
                  <a:extLst>
                    <a:ext uri="{9D8B030D-6E8A-4147-A177-3AD203B41FA5}">
                      <a16:colId xmlns:a16="http://schemas.microsoft.com/office/drawing/2014/main" val="39105145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Démontrer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Classer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Relier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Repérer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Qualifier une situation, une personne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Qualifier un concurrent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Être</a:t>
                      </a:r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 qualifié pour</a:t>
                      </a:r>
                    </a:p>
                    <a:p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Comparer</a:t>
                      </a:r>
                    </a:p>
                    <a:p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Inventer une histoire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Rédiger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Expliquer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Justifier la réponse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Décrire 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Imaginer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Définir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Tracer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Compléter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Construire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Proposer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Convertir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Une relation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Une cause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Une conséquence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Résumer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Déduire d’un total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Déduire de ces éléments que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Répartir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Départager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Différencier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Une sphère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Un hémisphère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Une intersection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Un intervalle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Un</a:t>
                      </a:r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 croisement</a:t>
                      </a:r>
                    </a:p>
                    <a:p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Consécutif</a:t>
                      </a:r>
                    </a:p>
                    <a:p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Opposé</a:t>
                      </a:r>
                    </a:p>
                    <a:p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Un parallèle</a:t>
                      </a:r>
                    </a:p>
                    <a:p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Une parallèle</a:t>
                      </a:r>
                    </a:p>
                    <a:p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Un schéma</a:t>
                      </a:r>
                    </a:p>
                    <a:p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Narrer</a:t>
                      </a:r>
                    </a:p>
                    <a:p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Croissant*décroissant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45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72629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M</a:t>
            </a:r>
            <a:r>
              <a:rPr lang="fr-FR" cap="none" dirty="0" smtClean="0"/>
              <a:t>erci pour votre écoute, pour votre collaboration…</a:t>
            </a:r>
            <a:endParaRPr lang="fr-FR" cap="none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3364" y="2016125"/>
            <a:ext cx="3839597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Résultat de recherche d'images pour &quot;collaboration dessin&quot;"/>
          <p:cNvSpPr>
            <a:spLocks noChangeAspect="1" noChangeArrowheads="1"/>
          </p:cNvSpPr>
          <p:nvPr/>
        </p:nvSpPr>
        <p:spPr bwMode="auto">
          <a:xfrm>
            <a:off x="155575" y="-2224088"/>
            <a:ext cx="5162550" cy="46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53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b="1" i="1" cap="none" dirty="0"/>
              <a:t>D</a:t>
            </a:r>
            <a:r>
              <a:rPr lang="fr-FR" b="1" i="1" cap="none" dirty="0" smtClean="0"/>
              <a:t>ifficultés rencontrées lors de la mise en place des activités de langue orale</a:t>
            </a:r>
            <a:endParaRPr lang="fr-FR" b="1" i="1" cap="non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0915" y="2015732"/>
            <a:ext cx="10633940" cy="3993182"/>
          </a:xfrm>
          <a:solidFill>
            <a:srgbClr val="FFC000"/>
          </a:solidFill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800" dirty="0" smtClean="0"/>
              <a:t>En faire un réel objet d’apprentissage (et non pas des compétences diluées et travaillées seulement au quotidien)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800" dirty="0" smtClean="0"/>
              <a:t>Et donc établir </a:t>
            </a:r>
            <a:r>
              <a:rPr lang="fr-FR" sz="2800" dirty="0"/>
              <a:t>une </a:t>
            </a:r>
            <a:r>
              <a:rPr lang="fr-FR" sz="2800" dirty="0" smtClean="0"/>
              <a:t>progression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800" dirty="0" smtClean="0"/>
              <a:t>Evaluer et observer les progrès des élèves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800" dirty="0" smtClean="0"/>
              <a:t>Prendre en compte l’hétérogénéité des élèves</a:t>
            </a:r>
            <a:endParaRPr lang="fr-FR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800" dirty="0" smtClean="0"/>
              <a:t>Accorder le temps nécessaire à cet enseignement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800" dirty="0" smtClean="0"/>
              <a:t>Engager tous les élèves à oser parler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800" dirty="0" smtClean="0"/>
              <a:t>Gérer le nombre important d’élèves dans une classe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800" dirty="0" smtClean="0"/>
              <a:t>Souffrir du manque d’outils didactiques suffisamment maîtrisés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72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3122" y="113890"/>
            <a:ext cx="9603275" cy="1049235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Phase </a:t>
            </a:r>
            <a:r>
              <a:rPr lang="fr-FR" dirty="0" smtClean="0">
                <a:solidFill>
                  <a:srgbClr val="FF0000"/>
                </a:solidFill>
              </a:rPr>
              <a:t>1I:  Temps </a:t>
            </a:r>
            <a:r>
              <a:rPr lang="fr-FR" dirty="0">
                <a:solidFill>
                  <a:srgbClr val="FF0000"/>
                </a:solidFill>
              </a:rPr>
              <a:t>de travail autour d’un </a:t>
            </a:r>
            <a:r>
              <a:rPr lang="fr-FR" dirty="0" smtClean="0">
                <a:solidFill>
                  <a:srgbClr val="FF0000"/>
                </a:solidFill>
              </a:rPr>
              <a:t>document </a:t>
            </a:r>
            <a:r>
              <a:rPr lang="fr-FR" dirty="0">
                <a:solidFill>
                  <a:srgbClr val="FF0000"/>
                </a:solidFill>
              </a:rPr>
              <a:t>Eduscol  puis référence aux </a:t>
            </a:r>
            <a:r>
              <a:rPr lang="fr-FR" dirty="0" smtClean="0">
                <a:solidFill>
                  <a:srgbClr val="FF0000"/>
                </a:solidFill>
              </a:rPr>
              <a:t>Instructions officielles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88836" y="329306"/>
            <a:ext cx="5938836" cy="309201"/>
          </a:xfrm>
        </p:spPr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640265" y="2935568"/>
            <a:ext cx="9603275" cy="740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>
                <a:hlinkClick r:id="rId2" action="ppaction://hlinkfile"/>
              </a:rPr>
              <a:t>tableau de programmation des activités.pdf</a:t>
            </a: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132113" y="2104571"/>
            <a:ext cx="8853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>
                <a:solidFill>
                  <a:srgbClr val="002060"/>
                </a:solidFill>
              </a:rPr>
              <a:t>A. Travail de groupe et mise en commun autour des pratiques de classe</a:t>
            </a:r>
            <a:endParaRPr lang="fr-FR" sz="2400" u="sng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2112" y="4246346"/>
            <a:ext cx="88537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smtClean="0"/>
              <a:t>Un outil pour l’enseignant au service de la programmation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11168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Allons regarder du côté des textes officiels…..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43" y="2016125"/>
            <a:ext cx="3449638" cy="3449638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Circonscription Lille 1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39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2931</TotalTime>
  <Words>2329</Words>
  <Application>Microsoft Office PowerPoint</Application>
  <PresentationFormat>Grand écran</PresentationFormat>
  <Paragraphs>431</Paragraphs>
  <Slides>61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66" baseType="lpstr">
      <vt:lpstr>Arial</vt:lpstr>
      <vt:lpstr>Calibri</vt:lpstr>
      <vt:lpstr>Gill Sans MT</vt:lpstr>
      <vt:lpstr>Wingdings</vt:lpstr>
      <vt:lpstr>Gallery</vt:lpstr>
      <vt:lpstr>   La maîtrise de la langue orale : Des gestes professionnels au service des progrès des élèves  </vt:lpstr>
      <vt:lpstr>Objectif de la formation</vt:lpstr>
      <vt:lpstr>Compétences à développer</vt:lpstr>
      <vt:lpstr>Plan de la formation sur l’année</vt:lpstr>
      <vt:lpstr>Plan du premier temps de formation</vt:lpstr>
      <vt:lpstr>Phase 1: difficultés rencontrées et leviers éventuels autour de l’enseignement de la langue orale </vt:lpstr>
      <vt:lpstr>Difficultés rencontrées lors de la mise en place des activités de langue orale</vt:lpstr>
      <vt:lpstr>Phase 1I:  Temps de travail autour d’un document Eduscol  puis référence aux Instructions officielles</vt:lpstr>
      <vt:lpstr>Allons regarder du côté des textes officiels…..</vt:lpstr>
      <vt:lpstr>Les enjeux</vt:lpstr>
      <vt:lpstr>programmes du cycle 1 au cycle 3                              enjeu institutionnel  comprendre et s’exprimer à l’oral compétences travaillées</vt:lpstr>
      <vt:lpstr>Quelles constantes au niveau de la pédagogie mise en place? (D’après les programmes) </vt:lpstr>
      <vt:lpstr>Exemples d’activités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 la maison, les enfants collectent des matériaux pour réaliser leur homme-robot</vt:lpstr>
      <vt:lpstr>Séances 2, 3, 4</vt:lpstr>
      <vt:lpstr>Les réalisations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Outil intéressant pour l’enseignant afin de construire les processus d’évaluation</vt:lpstr>
      <vt:lpstr>Présentation PowerPoint</vt:lpstr>
      <vt:lpstr>Phase 1II: Exemples de démarches</vt:lpstr>
      <vt:lpstr>A. Une démarche pour apprendre à raconter:  la démarche narramus </vt:lpstr>
      <vt:lpstr>B. La démarche A.I.L.E Reprenant les travaux de Jacqueline Picoche</vt:lpstr>
      <vt:lpstr>La séquence de vocabulaire</vt:lpstr>
      <vt:lpstr>La séquence de vocabulaire</vt:lpstr>
      <vt:lpstr>Exemple de trace (site de lutin bazar)</vt:lpstr>
      <vt:lpstr>Se référer au site vocanet.fr</vt:lpstr>
      <vt:lpstr>exemple travail de recherche autour de « vendre-acheter »</vt:lpstr>
      <vt:lpstr>Présentation PowerPoint</vt:lpstr>
      <vt:lpstr>Production Ecrite</vt:lpstr>
      <vt:lpstr>Présentation PowerPoint</vt:lpstr>
      <vt:lpstr>Présentation PowerPoint</vt:lpstr>
      <vt:lpstr>C. La démarche de Danièle Loussayre-Luppi « L’atelier de langue orale au cycle 3 »</vt:lpstr>
      <vt:lpstr>Présentation PowerPoint</vt:lpstr>
      <vt:lpstr>Présentation PowerPoint</vt:lpstr>
      <vt:lpstr>Deux types d’oral</vt:lpstr>
      <vt:lpstr>Présentation PowerPoint</vt:lpstr>
      <vt:lpstr>L’atelier de langue orale au cycle 3</vt:lpstr>
      <vt:lpstr>Présentation PowerPoint</vt:lpstr>
      <vt:lpstr>Rappels importants au début du 1er atelier</vt:lpstr>
      <vt:lpstr>Atelier hebdomadaire</vt:lpstr>
      <vt:lpstr>Exemple de fiche</vt:lpstr>
      <vt:lpstr>Evaluation: - Une phrase restituée en mémoire auditive  - définir un mot  - donner un mot de la même famille  - Construire une phrase avec une structure syntaxique ou un mot</vt:lpstr>
      <vt:lpstr>Exemple de grille pour les élèves</vt:lpstr>
      <vt:lpstr>évaluations en classe de cm2  1) diagnostique novembre 2011 2) mai 2012</vt:lpstr>
      <vt:lpstr>Séance sur le lexique disciplinaire, un rituel incontournable</vt:lpstr>
      <vt:lpstr>Présentation PowerPoint</vt:lpstr>
      <vt:lpstr>Séance sur le lexique des consignes (en fonction des rencontres de ces mots)</vt:lpstr>
      <vt:lpstr>Merci pour votre écoute, pour votre collaboration…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L'école maternelle, école du langage</dc:title>
  <dc:creator>utilisateur</dc:creator>
  <cp:lastModifiedBy>utilisateur</cp:lastModifiedBy>
  <cp:revision>129</cp:revision>
  <cp:lastPrinted>2019-10-15T16:35:35Z</cp:lastPrinted>
  <dcterms:created xsi:type="dcterms:W3CDTF">2019-10-07T18:45:35Z</dcterms:created>
  <dcterms:modified xsi:type="dcterms:W3CDTF">2019-11-12T18:27:26Z</dcterms:modified>
</cp:coreProperties>
</file>