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256" r:id="rId2"/>
    <p:sldId id="257" r:id="rId3"/>
    <p:sldId id="258" r:id="rId4"/>
    <p:sldId id="270" r:id="rId5"/>
    <p:sldId id="268" r:id="rId6"/>
    <p:sldId id="269" r:id="rId7"/>
    <p:sldId id="271" r:id="rId8"/>
    <p:sldId id="272" r:id="rId9"/>
    <p:sldId id="274" r:id="rId10"/>
    <p:sldId id="277" r:id="rId11"/>
    <p:sldId id="275" r:id="rId12"/>
    <p:sldId id="276" r:id="rId13"/>
    <p:sldId id="314" r:id="rId14"/>
    <p:sldId id="315" r:id="rId15"/>
    <p:sldId id="280" r:id="rId16"/>
    <p:sldId id="320" r:id="rId17"/>
    <p:sldId id="321" r:id="rId18"/>
    <p:sldId id="322" r:id="rId19"/>
    <p:sldId id="323" r:id="rId20"/>
    <p:sldId id="324" r:id="rId21"/>
    <p:sldId id="325" r:id="rId22"/>
    <p:sldId id="326" r:id="rId23"/>
    <p:sldId id="331" r:id="rId24"/>
    <p:sldId id="327" r:id="rId25"/>
    <p:sldId id="330" r:id="rId26"/>
    <p:sldId id="332" r:id="rId27"/>
    <p:sldId id="334" r:id="rId28"/>
    <p:sldId id="333" r:id="rId29"/>
    <p:sldId id="335" r:id="rId30"/>
    <p:sldId id="289" r:id="rId31"/>
    <p:sldId id="273" r:id="rId32"/>
    <p:sldId id="287" r:id="rId33"/>
    <p:sldId id="318" r:id="rId34"/>
    <p:sldId id="282" r:id="rId35"/>
    <p:sldId id="337" r:id="rId36"/>
    <p:sldId id="291" r:id="rId37"/>
    <p:sldId id="292" r:id="rId38"/>
    <p:sldId id="293" r:id="rId39"/>
    <p:sldId id="294" r:id="rId40"/>
    <p:sldId id="295" r:id="rId41"/>
    <p:sldId id="296" r:id="rId42"/>
    <p:sldId id="297" r:id="rId43"/>
    <p:sldId id="298" r:id="rId44"/>
    <p:sldId id="300" r:id="rId45"/>
    <p:sldId id="301" r:id="rId46"/>
    <p:sldId id="302" r:id="rId47"/>
    <p:sldId id="303" r:id="rId48"/>
    <p:sldId id="309" r:id="rId49"/>
    <p:sldId id="310" r:id="rId50"/>
    <p:sldId id="311" r:id="rId51"/>
    <p:sldId id="336" r:id="rId52"/>
    <p:sldId id="284" r:id="rId53"/>
    <p:sldId id="316" r:id="rId54"/>
    <p:sldId id="285" r:id="rId55"/>
    <p:sldId id="265" r:id="rId56"/>
    <p:sldId id="260" r:id="rId57"/>
    <p:sldId id="267" r:id="rId58"/>
    <p:sldId id="263" r:id="rId5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1" d="100"/>
          <a:sy n="61" d="100"/>
        </p:scale>
        <p:origin x="9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ohunault\Desktop\rentr&#233;e%202016\TIMSS\2_2_math-performance-at-the-international-benchmarks-of-mathematics-achievement-grade-4.xls" TargetMode="Externa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ohunault\Downloads\depp-ni-2015-18-donnees-cedre-2014-mathematiques-ecole_422255%20(1).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075478963333176"/>
          <c:y val="0.16113880035325243"/>
          <c:w val="0.8536762471480579"/>
          <c:h val="0.5842732098475788"/>
        </c:manualLayout>
      </c:layout>
      <c:lineChart>
        <c:grouping val="standard"/>
        <c:varyColors val="0"/>
        <c:ser>
          <c:idx val="0"/>
          <c:order val="0"/>
          <c:tx>
            <c:v>Ensemble des domaines</c:v>
          </c:tx>
          <c:spPr>
            <a:ln w="0">
              <a:noFill/>
            </a:ln>
          </c:spPr>
          <c:marker>
            <c:symbol val="x"/>
            <c:size val="7"/>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7030A0"/>
                </a:solidFill>
              </a:ln>
            </c:spPr>
          </c:marker>
          <c:cat>
            <c:strRef>
              <c:f>Feuil1!$O$2:$O$23</c:f>
              <c:strCache>
                <c:ptCount val="22"/>
                <c:pt idx="0">
                  <c:v>Irlande du Nord</c:v>
                </c:pt>
                <c:pt idx="1">
                  <c:v>Irlande</c:v>
                </c:pt>
                <c:pt idx="2">
                  <c:v>Belgique (Flamande)</c:v>
                </c:pt>
                <c:pt idx="3">
                  <c:v>Angleterre</c:v>
                </c:pt>
                <c:pt idx="4">
                  <c:v>Portugal</c:v>
                </c:pt>
                <c:pt idx="5">
                  <c:v>Danemark</c:v>
                </c:pt>
                <c:pt idx="6">
                  <c:v>Finlande</c:v>
                </c:pt>
                <c:pt idx="7">
                  <c:v>Lituanie</c:v>
                </c:pt>
                <c:pt idx="8">
                  <c:v>Pologne</c:v>
                </c:pt>
                <c:pt idx="9">
                  <c:v>Pays-Bas</c:v>
                </c:pt>
                <c:pt idx="10">
                  <c:v>Hongrie</c:v>
                </c:pt>
                <c:pt idx="11">
                  <c:v>République Tchèque</c:v>
                </c:pt>
                <c:pt idx="12">
                  <c:v>Bulgarie</c:v>
                </c:pt>
                <c:pt idx="13">
                  <c:v>Chypre</c:v>
                </c:pt>
                <c:pt idx="14">
                  <c:v>Allemagne</c:v>
                </c:pt>
                <c:pt idx="15">
                  <c:v>Slovénie</c:v>
                </c:pt>
                <c:pt idx="16">
                  <c:v>Suède</c:v>
                </c:pt>
                <c:pt idx="17">
                  <c:v>Italie</c:v>
                </c:pt>
                <c:pt idx="18">
                  <c:v>Espagne</c:v>
                </c:pt>
                <c:pt idx="19">
                  <c:v>Croatie</c:v>
                </c:pt>
                <c:pt idx="20">
                  <c:v>Slovaquie</c:v>
                </c:pt>
                <c:pt idx="21">
                  <c:v>France</c:v>
                </c:pt>
              </c:strCache>
            </c:strRef>
          </c:cat>
          <c:val>
            <c:numRef>
              <c:f>Feuil1!$P$2:$P$23</c:f>
              <c:numCache>
                <c:formatCode>0</c:formatCode>
                <c:ptCount val="22"/>
                <c:pt idx="0">
                  <c:v>570</c:v>
                </c:pt>
                <c:pt idx="1">
                  <c:v>547</c:v>
                </c:pt>
                <c:pt idx="2">
                  <c:v>546</c:v>
                </c:pt>
                <c:pt idx="3">
                  <c:v>546</c:v>
                </c:pt>
                <c:pt idx="4">
                  <c:v>541</c:v>
                </c:pt>
                <c:pt idx="5">
                  <c:v>539</c:v>
                </c:pt>
                <c:pt idx="6">
                  <c:v>535</c:v>
                </c:pt>
                <c:pt idx="7">
                  <c:v>535</c:v>
                </c:pt>
                <c:pt idx="8">
                  <c:v>535</c:v>
                </c:pt>
                <c:pt idx="9">
                  <c:v>530</c:v>
                </c:pt>
                <c:pt idx="10">
                  <c:v>529</c:v>
                </c:pt>
                <c:pt idx="11">
                  <c:v>528</c:v>
                </c:pt>
                <c:pt idx="12">
                  <c:v>524</c:v>
                </c:pt>
                <c:pt idx="13">
                  <c:v>523</c:v>
                </c:pt>
                <c:pt idx="14">
                  <c:v>522</c:v>
                </c:pt>
                <c:pt idx="15">
                  <c:v>520</c:v>
                </c:pt>
                <c:pt idx="16">
                  <c:v>519</c:v>
                </c:pt>
                <c:pt idx="17">
                  <c:v>507</c:v>
                </c:pt>
                <c:pt idx="18">
                  <c:v>505</c:v>
                </c:pt>
                <c:pt idx="19">
                  <c:v>502</c:v>
                </c:pt>
                <c:pt idx="20">
                  <c:v>498</c:v>
                </c:pt>
                <c:pt idx="21">
                  <c:v>488</c:v>
                </c:pt>
              </c:numCache>
            </c:numRef>
          </c:val>
          <c:smooth val="0"/>
        </c:ser>
        <c:ser>
          <c:idx val="1"/>
          <c:order val="1"/>
          <c:tx>
            <c:v>Nombres</c:v>
          </c:tx>
          <c:spPr>
            <a:ln>
              <a:noFill/>
            </a:ln>
          </c:spPr>
          <c:marker>
            <c:spPr>
              <a:solidFill>
                <a:srgbClr val="FF0000"/>
              </a:solidFill>
            </c:spPr>
          </c:marker>
          <c:cat>
            <c:strRef>
              <c:f>Feuil1!$O$2:$O$23</c:f>
              <c:strCache>
                <c:ptCount val="22"/>
                <c:pt idx="0">
                  <c:v>Irlande du Nord</c:v>
                </c:pt>
                <c:pt idx="1">
                  <c:v>Irlande</c:v>
                </c:pt>
                <c:pt idx="2">
                  <c:v>Belgique (Flamande)</c:v>
                </c:pt>
                <c:pt idx="3">
                  <c:v>Angleterre</c:v>
                </c:pt>
                <c:pt idx="4">
                  <c:v>Portugal</c:v>
                </c:pt>
                <c:pt idx="5">
                  <c:v>Danemark</c:v>
                </c:pt>
                <c:pt idx="6">
                  <c:v>Finlande</c:v>
                </c:pt>
                <c:pt idx="7">
                  <c:v>Lituanie</c:v>
                </c:pt>
                <c:pt idx="8">
                  <c:v>Pologne</c:v>
                </c:pt>
                <c:pt idx="9">
                  <c:v>Pays-Bas</c:v>
                </c:pt>
                <c:pt idx="10">
                  <c:v>Hongrie</c:v>
                </c:pt>
                <c:pt idx="11">
                  <c:v>République Tchèque</c:v>
                </c:pt>
                <c:pt idx="12">
                  <c:v>Bulgarie</c:v>
                </c:pt>
                <c:pt idx="13">
                  <c:v>Chypre</c:v>
                </c:pt>
                <c:pt idx="14">
                  <c:v>Allemagne</c:v>
                </c:pt>
                <c:pt idx="15">
                  <c:v>Slovénie</c:v>
                </c:pt>
                <c:pt idx="16">
                  <c:v>Suède</c:v>
                </c:pt>
                <c:pt idx="17">
                  <c:v>Italie</c:v>
                </c:pt>
                <c:pt idx="18">
                  <c:v>Espagne</c:v>
                </c:pt>
                <c:pt idx="19">
                  <c:v>Croatie</c:v>
                </c:pt>
                <c:pt idx="20">
                  <c:v>Slovaquie</c:v>
                </c:pt>
                <c:pt idx="21">
                  <c:v>France</c:v>
                </c:pt>
              </c:strCache>
            </c:strRef>
          </c:cat>
          <c:val>
            <c:numRef>
              <c:f>Feuil1!$Q$2:$Q$23</c:f>
              <c:numCache>
                <c:formatCode>0</c:formatCode>
                <c:ptCount val="22"/>
                <c:pt idx="0">
                  <c:v>574</c:v>
                </c:pt>
                <c:pt idx="1">
                  <c:v>551</c:v>
                </c:pt>
                <c:pt idx="2">
                  <c:v>543</c:v>
                </c:pt>
                <c:pt idx="3">
                  <c:v>547</c:v>
                </c:pt>
                <c:pt idx="4">
                  <c:v>541</c:v>
                </c:pt>
                <c:pt idx="5">
                  <c:v>535</c:v>
                </c:pt>
                <c:pt idx="6">
                  <c:v>532</c:v>
                </c:pt>
                <c:pt idx="7">
                  <c:v>538</c:v>
                </c:pt>
                <c:pt idx="8">
                  <c:v>534</c:v>
                </c:pt>
                <c:pt idx="9">
                  <c:v>531</c:v>
                </c:pt>
                <c:pt idx="10">
                  <c:v>531</c:v>
                </c:pt>
                <c:pt idx="11">
                  <c:v>528</c:v>
                </c:pt>
                <c:pt idx="12">
                  <c:v>529</c:v>
                </c:pt>
                <c:pt idx="13">
                  <c:v>528</c:v>
                </c:pt>
                <c:pt idx="14">
                  <c:v>515</c:v>
                </c:pt>
                <c:pt idx="15">
                  <c:v>511</c:v>
                </c:pt>
                <c:pt idx="16">
                  <c:v>514</c:v>
                </c:pt>
                <c:pt idx="17">
                  <c:v>510</c:v>
                </c:pt>
                <c:pt idx="18">
                  <c:v>504</c:v>
                </c:pt>
                <c:pt idx="19">
                  <c:v>498</c:v>
                </c:pt>
                <c:pt idx="20">
                  <c:v>502</c:v>
                </c:pt>
                <c:pt idx="21">
                  <c:v>483</c:v>
                </c:pt>
              </c:numCache>
            </c:numRef>
          </c:val>
          <c:smooth val="0"/>
        </c:ser>
        <c:ser>
          <c:idx val="2"/>
          <c:order val="2"/>
          <c:tx>
            <c:v>Formes géométriques et mesures</c:v>
          </c:tx>
          <c:spPr>
            <a:ln>
              <a:noFill/>
            </a:ln>
          </c:spPr>
          <c:marker>
            <c:spPr>
              <a:solidFill>
                <a:srgbClr val="00B050"/>
              </a:solidFill>
            </c:spPr>
          </c:marker>
          <c:cat>
            <c:strRef>
              <c:f>Feuil1!$O$2:$O$23</c:f>
              <c:strCache>
                <c:ptCount val="22"/>
                <c:pt idx="0">
                  <c:v>Irlande du Nord</c:v>
                </c:pt>
                <c:pt idx="1">
                  <c:v>Irlande</c:v>
                </c:pt>
                <c:pt idx="2">
                  <c:v>Belgique (Flamande)</c:v>
                </c:pt>
                <c:pt idx="3">
                  <c:v>Angleterre</c:v>
                </c:pt>
                <c:pt idx="4">
                  <c:v>Portugal</c:v>
                </c:pt>
                <c:pt idx="5">
                  <c:v>Danemark</c:v>
                </c:pt>
                <c:pt idx="6">
                  <c:v>Finlande</c:v>
                </c:pt>
                <c:pt idx="7">
                  <c:v>Lituanie</c:v>
                </c:pt>
                <c:pt idx="8">
                  <c:v>Pologne</c:v>
                </c:pt>
                <c:pt idx="9">
                  <c:v>Pays-Bas</c:v>
                </c:pt>
                <c:pt idx="10">
                  <c:v>Hongrie</c:v>
                </c:pt>
                <c:pt idx="11">
                  <c:v>République Tchèque</c:v>
                </c:pt>
                <c:pt idx="12">
                  <c:v>Bulgarie</c:v>
                </c:pt>
                <c:pt idx="13">
                  <c:v>Chypre</c:v>
                </c:pt>
                <c:pt idx="14">
                  <c:v>Allemagne</c:v>
                </c:pt>
                <c:pt idx="15">
                  <c:v>Slovénie</c:v>
                </c:pt>
                <c:pt idx="16">
                  <c:v>Suède</c:v>
                </c:pt>
                <c:pt idx="17">
                  <c:v>Italie</c:v>
                </c:pt>
                <c:pt idx="18">
                  <c:v>Espagne</c:v>
                </c:pt>
                <c:pt idx="19">
                  <c:v>Croatie</c:v>
                </c:pt>
                <c:pt idx="20">
                  <c:v>Slovaquie</c:v>
                </c:pt>
                <c:pt idx="21">
                  <c:v>France</c:v>
                </c:pt>
              </c:strCache>
            </c:strRef>
          </c:cat>
          <c:val>
            <c:numRef>
              <c:f>Feuil1!$R$2:$R$23</c:f>
              <c:numCache>
                <c:formatCode>0</c:formatCode>
                <c:ptCount val="22"/>
                <c:pt idx="0">
                  <c:v>566</c:v>
                </c:pt>
                <c:pt idx="1">
                  <c:v>542</c:v>
                </c:pt>
                <c:pt idx="2">
                  <c:v>564</c:v>
                </c:pt>
                <c:pt idx="3">
                  <c:v>542</c:v>
                </c:pt>
                <c:pt idx="4">
                  <c:v>539</c:v>
                </c:pt>
                <c:pt idx="5">
                  <c:v>555</c:v>
                </c:pt>
                <c:pt idx="6">
                  <c:v>539</c:v>
                </c:pt>
                <c:pt idx="7">
                  <c:v>526</c:v>
                </c:pt>
                <c:pt idx="8">
                  <c:v>534</c:v>
                </c:pt>
                <c:pt idx="9">
                  <c:v>522</c:v>
                </c:pt>
                <c:pt idx="10">
                  <c:v>536</c:v>
                </c:pt>
                <c:pt idx="11">
                  <c:v>531</c:v>
                </c:pt>
                <c:pt idx="12">
                  <c:v>525</c:v>
                </c:pt>
                <c:pt idx="13">
                  <c:v>524</c:v>
                </c:pt>
                <c:pt idx="14">
                  <c:v>531</c:v>
                </c:pt>
                <c:pt idx="15">
                  <c:v>530</c:v>
                </c:pt>
                <c:pt idx="16">
                  <c:v>523</c:v>
                </c:pt>
                <c:pt idx="17">
                  <c:v>503</c:v>
                </c:pt>
                <c:pt idx="18">
                  <c:v>503</c:v>
                </c:pt>
                <c:pt idx="19">
                  <c:v>512</c:v>
                </c:pt>
                <c:pt idx="20">
                  <c:v>491</c:v>
                </c:pt>
                <c:pt idx="21">
                  <c:v>503</c:v>
                </c:pt>
              </c:numCache>
            </c:numRef>
          </c:val>
          <c:smooth val="0"/>
        </c:ser>
        <c:ser>
          <c:idx val="3"/>
          <c:order val="3"/>
          <c:tx>
            <c:v>Gestion de données</c:v>
          </c:tx>
          <c:spPr>
            <a:ln>
              <a:noFill/>
            </a:ln>
          </c:spPr>
          <c:marker>
            <c:symbol val="diamond"/>
            <c:size val="7"/>
            <c:spPr>
              <a:solidFill>
                <a:srgbClr val="0070C0"/>
              </a:solidFill>
            </c:spPr>
          </c:marker>
          <c:cat>
            <c:strRef>
              <c:f>Feuil1!$O$2:$O$23</c:f>
              <c:strCache>
                <c:ptCount val="22"/>
                <c:pt idx="0">
                  <c:v>Irlande du Nord</c:v>
                </c:pt>
                <c:pt idx="1">
                  <c:v>Irlande</c:v>
                </c:pt>
                <c:pt idx="2">
                  <c:v>Belgique (Flamande)</c:v>
                </c:pt>
                <c:pt idx="3">
                  <c:v>Angleterre</c:v>
                </c:pt>
                <c:pt idx="4">
                  <c:v>Portugal</c:v>
                </c:pt>
                <c:pt idx="5">
                  <c:v>Danemark</c:v>
                </c:pt>
                <c:pt idx="6">
                  <c:v>Finlande</c:v>
                </c:pt>
                <c:pt idx="7">
                  <c:v>Lituanie</c:v>
                </c:pt>
                <c:pt idx="8">
                  <c:v>Pologne</c:v>
                </c:pt>
                <c:pt idx="9">
                  <c:v>Pays-Bas</c:v>
                </c:pt>
                <c:pt idx="10">
                  <c:v>Hongrie</c:v>
                </c:pt>
                <c:pt idx="11">
                  <c:v>République Tchèque</c:v>
                </c:pt>
                <c:pt idx="12">
                  <c:v>Bulgarie</c:v>
                </c:pt>
                <c:pt idx="13">
                  <c:v>Chypre</c:v>
                </c:pt>
                <c:pt idx="14">
                  <c:v>Allemagne</c:v>
                </c:pt>
                <c:pt idx="15">
                  <c:v>Slovénie</c:v>
                </c:pt>
                <c:pt idx="16">
                  <c:v>Suède</c:v>
                </c:pt>
                <c:pt idx="17">
                  <c:v>Italie</c:v>
                </c:pt>
                <c:pt idx="18">
                  <c:v>Espagne</c:v>
                </c:pt>
                <c:pt idx="19">
                  <c:v>Croatie</c:v>
                </c:pt>
                <c:pt idx="20">
                  <c:v>Slovaquie</c:v>
                </c:pt>
                <c:pt idx="21">
                  <c:v>France</c:v>
                </c:pt>
              </c:strCache>
            </c:strRef>
          </c:cat>
          <c:val>
            <c:numRef>
              <c:f>Feuil1!$S$2:$S$23</c:f>
              <c:numCache>
                <c:formatCode>0</c:formatCode>
                <c:ptCount val="22"/>
                <c:pt idx="0">
                  <c:v>567</c:v>
                </c:pt>
                <c:pt idx="1">
                  <c:v>548</c:v>
                </c:pt>
                <c:pt idx="2">
                  <c:v>523</c:v>
                </c:pt>
                <c:pt idx="3">
                  <c:v>552</c:v>
                </c:pt>
                <c:pt idx="4">
                  <c:v>546</c:v>
                </c:pt>
                <c:pt idx="5">
                  <c:v>526</c:v>
                </c:pt>
                <c:pt idx="6">
                  <c:v>542</c:v>
                </c:pt>
                <c:pt idx="7">
                  <c:v>540</c:v>
                </c:pt>
                <c:pt idx="8">
                  <c:v>538</c:v>
                </c:pt>
                <c:pt idx="9">
                  <c:v>539</c:v>
                </c:pt>
                <c:pt idx="10">
                  <c:v>513</c:v>
                </c:pt>
                <c:pt idx="11">
                  <c:v>525</c:v>
                </c:pt>
                <c:pt idx="12">
                  <c:v>504</c:v>
                </c:pt>
                <c:pt idx="13">
                  <c:v>507</c:v>
                </c:pt>
                <c:pt idx="14">
                  <c:v>535</c:v>
                </c:pt>
                <c:pt idx="15">
                  <c:v>540</c:v>
                </c:pt>
                <c:pt idx="16">
                  <c:v>529</c:v>
                </c:pt>
                <c:pt idx="17">
                  <c:v>498</c:v>
                </c:pt>
                <c:pt idx="18">
                  <c:v>509</c:v>
                </c:pt>
                <c:pt idx="19">
                  <c:v>498</c:v>
                </c:pt>
                <c:pt idx="20">
                  <c:v>496</c:v>
                </c:pt>
                <c:pt idx="21">
                  <c:v>476</c:v>
                </c:pt>
              </c:numCache>
            </c:numRef>
          </c:val>
          <c:smooth val="0"/>
        </c:ser>
        <c:dLbls>
          <c:showLegendKey val="0"/>
          <c:showVal val="0"/>
          <c:showCatName val="0"/>
          <c:showSerName val="0"/>
          <c:showPercent val="0"/>
          <c:showBubbleSize val="0"/>
        </c:dLbls>
        <c:marker val="1"/>
        <c:smooth val="0"/>
        <c:axId val="-1117732016"/>
        <c:axId val="-1117738544"/>
      </c:lineChart>
      <c:catAx>
        <c:axId val="-1117732016"/>
        <c:scaling>
          <c:orientation val="minMax"/>
        </c:scaling>
        <c:delete val="0"/>
        <c:axPos val="b"/>
        <c:numFmt formatCode="General" sourceLinked="0"/>
        <c:majorTickMark val="out"/>
        <c:minorTickMark val="none"/>
        <c:tickLblPos val="nextTo"/>
        <c:txPr>
          <a:bodyPr/>
          <a:lstStyle/>
          <a:p>
            <a:pPr>
              <a:defRPr sz="1400"/>
            </a:pPr>
            <a:endParaRPr lang="fr-FR"/>
          </a:p>
        </c:txPr>
        <c:crossAx val="-1117738544"/>
        <c:crosses val="autoZero"/>
        <c:auto val="1"/>
        <c:lblAlgn val="ctr"/>
        <c:lblOffset val="100"/>
        <c:noMultiLvlLbl val="0"/>
      </c:catAx>
      <c:valAx>
        <c:axId val="-1117738544"/>
        <c:scaling>
          <c:orientation val="minMax"/>
          <c:max val="580"/>
          <c:min val="470"/>
        </c:scaling>
        <c:delete val="0"/>
        <c:axPos val="l"/>
        <c:majorGridlines/>
        <c:numFmt formatCode="0" sourceLinked="1"/>
        <c:majorTickMark val="out"/>
        <c:minorTickMark val="out"/>
        <c:tickLblPos val="nextTo"/>
        <c:txPr>
          <a:bodyPr/>
          <a:lstStyle/>
          <a:p>
            <a:pPr>
              <a:defRPr sz="1800"/>
            </a:pPr>
            <a:endParaRPr lang="fr-FR"/>
          </a:p>
        </c:txPr>
        <c:crossAx val="-1117732016"/>
        <c:crosses val="autoZero"/>
        <c:crossBetween val="between"/>
        <c:majorUnit val="10"/>
        <c:minorUnit val="5"/>
      </c:valAx>
    </c:plotArea>
    <c:legend>
      <c:legendPos val="r"/>
      <c:layout>
        <c:manualLayout>
          <c:xMode val="edge"/>
          <c:yMode val="edge"/>
          <c:x val="1.6338267847942493E-4"/>
          <c:y val="0.93214634412492747"/>
          <c:w val="0.99983661732152063"/>
          <c:h val="6.4701752270025323E-2"/>
        </c:manualLayout>
      </c:layout>
      <c:overlay val="0"/>
      <c:txPr>
        <a:bodyPr/>
        <a:lstStyle/>
        <a:p>
          <a:pPr>
            <a:defRPr sz="1600"/>
          </a:pPr>
          <a:endParaRPr lang="fr-FR"/>
        </a:p>
      </c:txPr>
    </c:legend>
    <c:plotVisOnly val="1"/>
    <c:dispBlanksAs val="gap"/>
    <c:showDLblsOverMax val="0"/>
  </c:chart>
  <c:spPr>
    <a:noFill/>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8091207349081367E-2"/>
          <c:y val="0.27510318488204505"/>
          <c:w val="0.92125168686221959"/>
          <c:h val="0.55467295871235012"/>
        </c:manualLayout>
      </c:layout>
      <c:barChart>
        <c:barDir val="col"/>
        <c:grouping val="clustered"/>
        <c:varyColors val="0"/>
        <c:ser>
          <c:idx val="2"/>
          <c:order val="0"/>
          <c:tx>
            <c:strRef>
              <c:f>'[depp-ni-2015-18-donnees-cedre-2014-mathematiques-ecole_422255 (1).xls]Fig 6'!$A$4</c:f>
              <c:strCache>
                <c:ptCount val="1"/>
                <c:pt idx="0">
                  <c:v>Calcul</c:v>
                </c:pt>
              </c:strCache>
            </c:strRef>
          </c:tx>
          <c:spPr>
            <a:solidFill>
              <a:schemeClr val="accent4">
                <a:lumMod val="75000"/>
              </a:schemeClr>
            </a:solidFill>
            <a:ln w="25400">
              <a:noFill/>
            </a:ln>
          </c:spPr>
          <c:invertIfNegative val="0"/>
          <c:cat>
            <c:strRef>
              <c:f>'[depp-ni-2015-18-donnees-cedre-2014-mathematiques-ecole_422255 (1).xls]Fig 6'!$B$3:$G$3</c:f>
              <c:strCache>
                <c:ptCount val="6"/>
                <c:pt idx="0">
                  <c:v>Groupe &lt; 1</c:v>
                </c:pt>
                <c:pt idx="1">
                  <c:v>Groupe 1</c:v>
                </c:pt>
                <c:pt idx="2">
                  <c:v>Groupe 2</c:v>
                </c:pt>
                <c:pt idx="3">
                  <c:v>Groupe 3</c:v>
                </c:pt>
                <c:pt idx="4">
                  <c:v>Groupe 4</c:v>
                </c:pt>
                <c:pt idx="5">
                  <c:v>Groupe 5</c:v>
                </c:pt>
              </c:strCache>
            </c:strRef>
          </c:cat>
          <c:val>
            <c:numRef>
              <c:f>'[depp-ni-2015-18-donnees-cedre-2014-mathematiques-ecole_422255 (1).xls]Fig 6'!$B$4:$G$4</c:f>
              <c:numCache>
                <c:formatCode>0.0</c:formatCode>
                <c:ptCount val="6"/>
                <c:pt idx="0">
                  <c:v>4.918032786885246</c:v>
                </c:pt>
                <c:pt idx="1">
                  <c:v>8.1967213114754092</c:v>
                </c:pt>
                <c:pt idx="2">
                  <c:v>27.049180327868854</c:v>
                </c:pt>
                <c:pt idx="3">
                  <c:v>69.672131147540981</c:v>
                </c:pt>
                <c:pt idx="4">
                  <c:v>90.983606557377044</c:v>
                </c:pt>
                <c:pt idx="5">
                  <c:v>99.180327868852459</c:v>
                </c:pt>
              </c:numCache>
            </c:numRef>
          </c:val>
        </c:ser>
        <c:dLbls>
          <c:showLegendKey val="0"/>
          <c:showVal val="0"/>
          <c:showCatName val="0"/>
          <c:showSerName val="0"/>
          <c:showPercent val="0"/>
          <c:showBubbleSize val="0"/>
        </c:dLbls>
        <c:gapWidth val="150"/>
        <c:axId val="-1117733104"/>
        <c:axId val="-1117732560"/>
      </c:barChart>
      <c:catAx>
        <c:axId val="-1117733104"/>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1600" b="0" i="0" u="none" strike="noStrike" baseline="0">
                <a:solidFill>
                  <a:srgbClr val="000000"/>
                </a:solidFill>
                <a:latin typeface="Arial"/>
                <a:ea typeface="Arial"/>
                <a:cs typeface="Arial"/>
              </a:defRPr>
            </a:pPr>
            <a:endParaRPr lang="fr-FR"/>
          </a:p>
        </c:txPr>
        <c:crossAx val="-1117732560"/>
        <c:crosses val="autoZero"/>
        <c:auto val="1"/>
        <c:lblAlgn val="ctr"/>
        <c:lblOffset val="100"/>
        <c:tickLblSkip val="1"/>
        <c:tickMarkSkip val="1"/>
        <c:noMultiLvlLbl val="0"/>
      </c:catAx>
      <c:valAx>
        <c:axId val="-1117732560"/>
        <c:scaling>
          <c:orientation val="minMax"/>
          <c:max val="100"/>
        </c:scaling>
        <c:delete val="0"/>
        <c:axPos val="l"/>
        <c:majorGridlines>
          <c:spPr>
            <a:ln w="12700">
              <a:solidFill>
                <a:srgbClr val="C0C0C0"/>
              </a:solidFill>
              <a:prstDash val="solid"/>
            </a:ln>
          </c:spPr>
        </c:majorGridlines>
        <c:numFmt formatCode="0" sourceLinked="0"/>
        <c:majorTickMark val="out"/>
        <c:minorTickMark val="none"/>
        <c:tickLblPos val="nextTo"/>
        <c:spPr>
          <a:ln w="3175">
            <a:solidFill>
              <a:srgbClr val="000000"/>
            </a:solidFill>
            <a:prstDash val="solid"/>
          </a:ln>
        </c:spPr>
        <c:txPr>
          <a:bodyPr rot="0" vert="horz"/>
          <a:lstStyle/>
          <a:p>
            <a:pPr>
              <a:defRPr sz="1100" b="0" i="0" u="none" strike="noStrike" baseline="0">
                <a:solidFill>
                  <a:srgbClr val="000000"/>
                </a:solidFill>
                <a:latin typeface="Arial"/>
                <a:ea typeface="Arial"/>
                <a:cs typeface="Arial"/>
              </a:defRPr>
            </a:pPr>
            <a:endParaRPr lang="fr-FR"/>
          </a:p>
        </c:txPr>
        <c:crossAx val="-1117733104"/>
        <c:crosses val="autoZero"/>
        <c:crossBetween val="between"/>
      </c:valAx>
      <c:spPr>
        <a:noFill/>
        <a:ln w="25400">
          <a:noFill/>
        </a:ln>
      </c:spPr>
    </c:plotArea>
    <c:plotVisOnly val="1"/>
    <c:dispBlanksAs val="gap"/>
    <c:showDLblsOverMax val="0"/>
  </c:chart>
  <c:spPr>
    <a:noFill/>
    <a:ln w="3175">
      <a:noFill/>
      <a:prstDash val="solid"/>
    </a:ln>
  </c:spPr>
  <c:txPr>
    <a:bodyPr/>
    <a:lstStyle/>
    <a:p>
      <a:pPr>
        <a:defRPr sz="800" b="0" i="0" u="none" strike="noStrike" baseline="0">
          <a:solidFill>
            <a:srgbClr val="000000"/>
          </a:solidFill>
          <a:latin typeface="Arial"/>
          <a:ea typeface="Arial"/>
          <a:cs typeface="Arial"/>
        </a:defRPr>
      </a:pPr>
      <a:endParaRPr lang="fr-F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0.04011</cdr:x>
      <cdr:y>0.02667</cdr:y>
    </cdr:from>
    <cdr:to>
      <cdr:x>0.97398</cdr:x>
      <cdr:y>0.07467</cdr:y>
    </cdr:to>
    <cdr:sp macro="" textlink="">
      <cdr:nvSpPr>
        <cdr:cNvPr id="2" name="Zone de texte 1"/>
        <cdr:cNvSpPr txBox="1"/>
      </cdr:nvSpPr>
      <cdr:spPr>
        <a:xfrm xmlns:a="http://schemas.openxmlformats.org/drawingml/2006/main">
          <a:off x="230911" y="230909"/>
          <a:ext cx="5375562" cy="415637"/>
        </a:xfrm>
        <a:prstGeom xmlns:a="http://schemas.openxmlformats.org/drawingml/2006/main" prst="rect">
          <a:avLst/>
        </a:prstGeom>
      </cdr:spPr>
    </cdr:sp>
  </cdr:relSizeAnchor>
  <cdr:relSizeAnchor xmlns:cdr="http://schemas.openxmlformats.org/drawingml/2006/chartDrawing">
    <cdr:from>
      <cdr:x>0.04011</cdr:x>
      <cdr:y>0.03272</cdr:y>
    </cdr:from>
    <cdr:to>
      <cdr:x>0.97398</cdr:x>
      <cdr:y>0.18765</cdr:y>
    </cdr:to>
    <cdr:sp macro="" textlink="">
      <cdr:nvSpPr>
        <cdr:cNvPr id="3" name="Zone de texte 1"/>
        <cdr:cNvSpPr txBox="1"/>
      </cdr:nvSpPr>
      <cdr:spPr>
        <a:xfrm xmlns:a="http://schemas.openxmlformats.org/drawingml/2006/main">
          <a:off x="366282" y="224427"/>
          <a:ext cx="8528040" cy="1062510"/>
        </a:xfrm>
        <a:prstGeom xmlns:a="http://schemas.openxmlformats.org/drawingml/2006/main" prst="rect">
          <a:avLst/>
        </a:prstGeom>
      </cdr:spPr>
    </cdr:sp>
  </cdr:relSizeAnchor>
  <cdr:relSizeAnchor xmlns:cdr="http://schemas.openxmlformats.org/drawingml/2006/chartDrawing">
    <cdr:from>
      <cdr:x>0.02353</cdr:x>
      <cdr:y>0.01905</cdr:y>
    </cdr:from>
    <cdr:to>
      <cdr:x>0.94272</cdr:x>
      <cdr:y>0.20338</cdr:y>
    </cdr:to>
    <cdr:sp macro="" textlink="">
      <cdr:nvSpPr>
        <cdr:cNvPr id="4" name="Zone de texte 3"/>
        <cdr:cNvSpPr txBox="1"/>
      </cdr:nvSpPr>
      <cdr:spPr>
        <a:xfrm xmlns:a="http://schemas.openxmlformats.org/drawingml/2006/main">
          <a:off x="215214" y="99874"/>
          <a:ext cx="8407235" cy="96637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2000" b="1" dirty="0">
              <a:effectLst/>
            </a:rPr>
            <a:t>Scores moyens par domaine des élèves des 22 pays ou régions de l'Union Européenne ayant participé à TIMSS 4 en 2015</a:t>
          </a:r>
          <a:endParaRPr lang="fr-FR"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0.1903</cdr:y>
    </cdr:from>
    <cdr:to>
      <cdr:x>0.02653</cdr:x>
      <cdr:y>0.23705</cdr:y>
    </cdr:to>
    <cdr:sp macro="" textlink="">
      <cdr:nvSpPr>
        <cdr:cNvPr id="8193" name="Text Box 1"/>
        <cdr:cNvSpPr txBox="1">
          <a:spLocks xmlns:a="http://schemas.openxmlformats.org/drawingml/2006/main" noChangeArrowheads="1"/>
        </cdr:cNvSpPr>
      </cdr:nvSpPr>
      <cdr:spPr bwMode="auto">
        <a:xfrm xmlns:a="http://schemas.openxmlformats.org/drawingml/2006/main">
          <a:off x="0" y="1000314"/>
          <a:ext cx="242590" cy="245746"/>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extLst xmlns:a="http://schemas.openxmlformats.org/drawingml/2006/main">
          <a:ext uri="{909E8E84-426E-40DD-AFC4-6F175D3DCCD1}">
            <a14:hiddenFill xmlns:a14="http://schemas.microsoft.com/office/drawing/2010/main">
              <a:solidFill>
                <a:srgbClr xmlns:mc="http://schemas.openxmlformats.org/markup-compatibility/2006" val="000000" mc:Ignorable="a14" a14:legacySpreadsheetColorIndex="64"/>
              </a:solidFill>
            </a14:hiddenFill>
          </a:ext>
          <a:ext uri="{91240B29-F687-4F45-9708-019B960494DF}">
            <a14:hiddenLine xmlns:a14="http://schemas.microsoft.com/office/drawing/2010/main" w="1">
              <a:solidFill>
                <a:srgbClr xmlns:mc="http://schemas.openxmlformats.org/markup-compatibility/2006" val="FFFFFF" mc:Ignorable="a14" a14:legacySpreadsheetColorIndex="65"/>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cdr:spPr>
      <cdr:txBody>
        <a:bodyPr xmlns:a="http://schemas.openxmlformats.org/drawingml/2006/main" vertOverflow="clip" wrap="square" lIns="27432" tIns="22860" rIns="27432" bIns="22860" anchor="ctr" upright="1"/>
        <a:lstStyle xmlns:a="http://schemas.openxmlformats.org/drawingml/2006/main"/>
        <a:p xmlns:a="http://schemas.openxmlformats.org/drawingml/2006/main">
          <a:pPr algn="ctr" rtl="0">
            <a:defRPr sz="1000"/>
          </a:pPr>
          <a:r>
            <a:rPr lang="fr-FR" sz="1600" b="0" i="0" u="none" strike="noStrike" baseline="0" dirty="0">
              <a:solidFill>
                <a:srgbClr val="000000"/>
              </a:solidFill>
              <a:latin typeface="Arial"/>
              <a:cs typeface="Arial"/>
            </a:rPr>
            <a:t>%</a:t>
          </a:r>
        </a:p>
      </cdr:txBody>
    </cdr:sp>
  </cdr:relSizeAnchor>
  <cdr:relSizeAnchor xmlns:cdr="http://schemas.openxmlformats.org/drawingml/2006/chartDrawing">
    <cdr:from>
      <cdr:x>0.09309</cdr:x>
      <cdr:y>0.05263</cdr:y>
    </cdr:from>
    <cdr:to>
      <cdr:x>0.67179</cdr:x>
      <cdr:y>0.17996</cdr:y>
    </cdr:to>
    <cdr:sp macro="" textlink="">
      <cdr:nvSpPr>
        <cdr:cNvPr id="4" name="ZoneTexte 3"/>
        <cdr:cNvSpPr txBox="1"/>
      </cdr:nvSpPr>
      <cdr:spPr>
        <a:xfrm xmlns:a="http://schemas.openxmlformats.org/drawingml/2006/main">
          <a:off x="776124" y="216025"/>
          <a:ext cx="4824536" cy="52264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0.06648</cdr:x>
      <cdr:y>0</cdr:y>
    </cdr:from>
    <cdr:to>
      <cdr:x>0.44488</cdr:x>
      <cdr:y>0.27397</cdr:y>
    </cdr:to>
    <cdr:sp macro="" textlink="">
      <cdr:nvSpPr>
        <cdr:cNvPr id="5" name="ZoneTexte 4"/>
        <cdr:cNvSpPr txBox="1"/>
      </cdr:nvSpPr>
      <cdr:spPr>
        <a:xfrm xmlns:a="http://schemas.openxmlformats.org/drawingml/2006/main">
          <a:off x="607877" y="0"/>
          <a:ext cx="3460068" cy="144016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fr-FR" sz="2400" b="1" dirty="0" smtClean="0"/>
            <a:t>Réussite pour le champ « calcul » du groupe &lt; 1 au groupe 5</a:t>
          </a:r>
        </a:p>
        <a:p xmlns:a="http://schemas.openxmlformats.org/drawingml/2006/main">
          <a:endParaRPr lang="fr-FR"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C4BFED-DA2A-4BCE-8A5F-D74403FA48D6}" type="datetimeFigureOut">
              <a:rPr lang="fr-FR" smtClean="0"/>
              <a:t>21/02/2018</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B37F69D-8629-40FE-8600-34F37F7D00B3}" type="slidenum">
              <a:rPr lang="fr-FR" smtClean="0"/>
              <a:t>‹N°›</a:t>
            </a:fld>
            <a:endParaRPr lang="fr-FR"/>
          </a:p>
        </p:txBody>
      </p:sp>
    </p:spTree>
    <p:extLst>
      <p:ext uri="{BB962C8B-B14F-4D97-AF65-F5344CB8AC3E}">
        <p14:creationId xmlns:p14="http://schemas.microsoft.com/office/powerpoint/2010/main" val="4037267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t>4</a:t>
            </a:fld>
            <a:endParaRPr lang="fr-FR"/>
          </a:p>
        </p:txBody>
      </p:sp>
    </p:spTree>
    <p:extLst>
      <p:ext uri="{BB962C8B-B14F-4D97-AF65-F5344CB8AC3E}">
        <p14:creationId xmlns:p14="http://schemas.microsoft.com/office/powerpoint/2010/main" val="1479380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7890" name="Rectangle 10"/>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1pPr>
            <a:lvl2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2pPr>
            <a:lvl3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3pPr>
            <a:lvl4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4pPr>
            <a:lvl5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5pPr>
            <a:lvl6pPr marL="25146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6pPr>
            <a:lvl7pPr marL="29718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7pPr>
            <a:lvl8pPr marL="34290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8pPr>
            <a:lvl9pPr marL="38862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9pPr>
          </a:lstStyle>
          <a:p>
            <a:pPr>
              <a:spcBef>
                <a:spcPct val="0"/>
              </a:spcBef>
              <a:buClrTx/>
              <a:buFontTx/>
              <a:buNone/>
            </a:pPr>
            <a:fld id="{DD25FC02-51B1-4190-952C-9C3FC68BDA90}" type="slidenum">
              <a:rPr lang="fr-FR" altLang="fr-FR" sz="1300" smtClean="0"/>
              <a:pPr>
                <a:spcBef>
                  <a:spcPct val="0"/>
                </a:spcBef>
                <a:buClrTx/>
                <a:buFontTx/>
                <a:buNone/>
              </a:pPr>
              <a:t>38</a:t>
            </a:fld>
            <a:endParaRPr lang="fr-FR" altLang="fr-FR" sz="1300" smtClean="0"/>
          </a:p>
        </p:txBody>
      </p:sp>
      <p:sp>
        <p:nvSpPr>
          <p:cNvPr id="37891" name="Rectangle 1"/>
          <p:cNvSpPr>
            <a:spLocks noGrp="1" noRot="1" noChangeAspect="1" noChangeArrowheads="1" noTextEdit="1"/>
          </p:cNvSpPr>
          <p:nvPr>
            <p:ph type="sldImg"/>
          </p:nvPr>
        </p:nvSpPr>
        <p:spPr>
          <a:xfrm>
            <a:off x="100013" y="749300"/>
            <a:ext cx="6664325" cy="3749675"/>
          </a:xfrm>
          <a:ln/>
        </p:spPr>
      </p:sp>
      <p:sp>
        <p:nvSpPr>
          <p:cNvPr id="37892" name="Rectangle 2"/>
          <p:cNvSpPr>
            <a:spLocks noGrp="1" noChangeArrowheads="1"/>
          </p:cNvSpPr>
          <p:nvPr>
            <p:ph type="body" idx="1"/>
          </p:nvPr>
        </p:nvSpPr>
        <p:spPr>
          <a:xfrm>
            <a:off x="915988" y="4748213"/>
            <a:ext cx="50323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94" tIns="48197" rIns="96394" bIns="48197" anchor="ctr"/>
          <a:lstStyle/>
          <a:p>
            <a:r>
              <a:rPr lang="fr-FR" altLang="fr-FR" smtClean="0">
                <a:latin typeface="Times New Roman" panose="02020603050405020304" pitchFamily="18" charset="0"/>
              </a:rPr>
              <a:t>10 MINUTES</a:t>
            </a:r>
          </a:p>
        </p:txBody>
      </p:sp>
    </p:spTree>
    <p:extLst>
      <p:ext uri="{BB962C8B-B14F-4D97-AF65-F5344CB8AC3E}">
        <p14:creationId xmlns:p14="http://schemas.microsoft.com/office/powerpoint/2010/main" val="1485554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9938" name="Rectangle 10"/>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1pPr>
            <a:lvl2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2pPr>
            <a:lvl3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3pPr>
            <a:lvl4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4pPr>
            <a:lvl5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5pPr>
            <a:lvl6pPr marL="25146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6pPr>
            <a:lvl7pPr marL="29718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7pPr>
            <a:lvl8pPr marL="34290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8pPr>
            <a:lvl9pPr marL="38862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9pPr>
          </a:lstStyle>
          <a:p>
            <a:pPr>
              <a:spcBef>
                <a:spcPct val="0"/>
              </a:spcBef>
              <a:buClrTx/>
              <a:buFontTx/>
              <a:buNone/>
            </a:pPr>
            <a:fld id="{0C815A67-96C3-4776-87DF-3B152702A1BC}" type="slidenum">
              <a:rPr lang="fr-FR" altLang="fr-FR" sz="1300" smtClean="0"/>
              <a:pPr>
                <a:spcBef>
                  <a:spcPct val="0"/>
                </a:spcBef>
                <a:buClrTx/>
                <a:buFontTx/>
                <a:buNone/>
              </a:pPr>
              <a:t>39</a:t>
            </a:fld>
            <a:endParaRPr lang="fr-FR" altLang="fr-FR" sz="1300" smtClean="0"/>
          </a:p>
        </p:txBody>
      </p:sp>
      <p:sp>
        <p:nvSpPr>
          <p:cNvPr id="39939" name="Rectangle 1"/>
          <p:cNvSpPr>
            <a:spLocks noGrp="1" noRot="1" noChangeAspect="1" noChangeArrowheads="1" noTextEdit="1"/>
          </p:cNvSpPr>
          <p:nvPr>
            <p:ph type="sldImg"/>
          </p:nvPr>
        </p:nvSpPr>
        <p:spPr>
          <a:xfrm>
            <a:off x="100013" y="749300"/>
            <a:ext cx="6664325" cy="3749675"/>
          </a:xfrm>
          <a:ln/>
        </p:spPr>
      </p:sp>
      <p:sp>
        <p:nvSpPr>
          <p:cNvPr id="39940" name="Rectangle 2"/>
          <p:cNvSpPr>
            <a:spLocks noGrp="1" noChangeArrowheads="1"/>
          </p:cNvSpPr>
          <p:nvPr>
            <p:ph type="body" idx="1"/>
          </p:nvPr>
        </p:nvSpPr>
        <p:spPr>
          <a:xfrm>
            <a:off x="915988" y="4748213"/>
            <a:ext cx="50323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94" tIns="48197" rIns="96394" bIns="48197"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4250872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1986" name="Rectangle 10"/>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1pPr>
            <a:lvl2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2pPr>
            <a:lvl3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3pPr>
            <a:lvl4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4pPr>
            <a:lvl5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5pPr>
            <a:lvl6pPr marL="25146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6pPr>
            <a:lvl7pPr marL="29718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7pPr>
            <a:lvl8pPr marL="34290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8pPr>
            <a:lvl9pPr marL="38862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9pPr>
          </a:lstStyle>
          <a:p>
            <a:pPr>
              <a:spcBef>
                <a:spcPct val="0"/>
              </a:spcBef>
              <a:buClrTx/>
              <a:buFontTx/>
              <a:buNone/>
            </a:pPr>
            <a:fld id="{F1ADAF4F-B4D6-4A41-9682-591F6AE257F4}" type="slidenum">
              <a:rPr lang="fr-FR" altLang="fr-FR" sz="1300" smtClean="0"/>
              <a:pPr>
                <a:spcBef>
                  <a:spcPct val="0"/>
                </a:spcBef>
                <a:buClrTx/>
                <a:buFontTx/>
                <a:buNone/>
              </a:pPr>
              <a:t>40</a:t>
            </a:fld>
            <a:endParaRPr lang="fr-FR" altLang="fr-FR" sz="1300" smtClean="0"/>
          </a:p>
        </p:txBody>
      </p:sp>
      <p:sp>
        <p:nvSpPr>
          <p:cNvPr id="41987" name="Rectangle 1"/>
          <p:cNvSpPr>
            <a:spLocks noGrp="1" noRot="1" noChangeAspect="1" noChangeArrowheads="1" noTextEdit="1"/>
          </p:cNvSpPr>
          <p:nvPr>
            <p:ph type="sldImg"/>
          </p:nvPr>
        </p:nvSpPr>
        <p:spPr>
          <a:xfrm>
            <a:off x="100013" y="749300"/>
            <a:ext cx="6664325" cy="3749675"/>
          </a:xfrm>
          <a:ln/>
        </p:spPr>
      </p:sp>
      <p:sp>
        <p:nvSpPr>
          <p:cNvPr id="41988" name="Rectangle 2"/>
          <p:cNvSpPr>
            <a:spLocks noGrp="1" noChangeArrowheads="1"/>
          </p:cNvSpPr>
          <p:nvPr>
            <p:ph type="body" idx="1"/>
          </p:nvPr>
        </p:nvSpPr>
        <p:spPr>
          <a:xfrm>
            <a:off x="915988" y="4748213"/>
            <a:ext cx="50323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94" tIns="48197" rIns="96394" bIns="48197"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32260240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0"/>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lvl1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1pPr>
            <a:lvl2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2pPr>
            <a:lvl3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3pPr>
            <a:lvl4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4pPr>
            <a:lvl5pPr defTabSz="473075">
              <a:spcBef>
                <a:spcPct val="30000"/>
              </a:spcBef>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5pPr>
            <a:lvl6pPr marL="25146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6pPr>
            <a:lvl7pPr marL="29718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7pPr>
            <a:lvl8pPr marL="34290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8pPr>
            <a:lvl9pPr marL="3886200" indent="-228600" defTabSz="473075" eaLnBrk="0" fontAlgn="base" hangingPunct="0">
              <a:spcBef>
                <a:spcPct val="30000"/>
              </a:spcBef>
              <a:spcAft>
                <a:spcPct val="0"/>
              </a:spcAft>
              <a:buClr>
                <a:srgbClr val="000000"/>
              </a:buClr>
              <a:buSzPct val="100000"/>
              <a:buFont typeface="Times New Roman" panose="02020603050405020304" pitchFamily="18" charset="0"/>
              <a:tabLst>
                <a:tab pos="0" algn="l"/>
                <a:tab pos="469900" algn="l"/>
                <a:tab pos="944563" algn="l"/>
                <a:tab pos="1419225" algn="l"/>
                <a:tab pos="1892300" algn="l"/>
                <a:tab pos="2365375" algn="l"/>
                <a:tab pos="2838450" algn="l"/>
                <a:tab pos="3313113" algn="l"/>
                <a:tab pos="3786188" algn="l"/>
                <a:tab pos="4260850" algn="l"/>
                <a:tab pos="4732338" algn="l"/>
                <a:tab pos="5207000" algn="l"/>
                <a:tab pos="5680075" algn="l"/>
                <a:tab pos="6154738" algn="l"/>
                <a:tab pos="6629400" algn="l"/>
                <a:tab pos="7100888" algn="l"/>
                <a:tab pos="7575550" algn="l"/>
                <a:tab pos="8048625" algn="l"/>
                <a:tab pos="8523288" algn="l"/>
                <a:tab pos="8994775" algn="l"/>
                <a:tab pos="9469438" algn="l"/>
              </a:tabLst>
              <a:defRPr sz="1200">
                <a:solidFill>
                  <a:srgbClr val="000000"/>
                </a:solidFill>
                <a:latin typeface="Times New Roman" panose="02020603050405020304" pitchFamily="18" charset="0"/>
              </a:defRPr>
            </a:lvl9pPr>
          </a:lstStyle>
          <a:p>
            <a:pPr>
              <a:spcBef>
                <a:spcPct val="0"/>
              </a:spcBef>
              <a:buClrTx/>
              <a:buFontTx/>
              <a:buNone/>
            </a:pPr>
            <a:fld id="{B398E373-2F9B-4837-A66B-4A4A3371DD95}" type="slidenum">
              <a:rPr lang="fr-FR" altLang="fr-FR" sz="1300" smtClean="0"/>
              <a:pPr>
                <a:spcBef>
                  <a:spcPct val="0"/>
                </a:spcBef>
                <a:buClrTx/>
                <a:buFontTx/>
                <a:buNone/>
              </a:pPr>
              <a:t>41</a:t>
            </a:fld>
            <a:endParaRPr lang="fr-FR" altLang="fr-FR" sz="1300" smtClean="0"/>
          </a:p>
        </p:txBody>
      </p:sp>
      <p:sp>
        <p:nvSpPr>
          <p:cNvPr id="44035" name="Rectangle 1"/>
          <p:cNvSpPr>
            <a:spLocks noGrp="1" noRot="1" noChangeAspect="1" noChangeArrowheads="1" noTextEdit="1"/>
          </p:cNvSpPr>
          <p:nvPr>
            <p:ph type="sldImg"/>
          </p:nvPr>
        </p:nvSpPr>
        <p:spPr>
          <a:xfrm>
            <a:off x="100013" y="749300"/>
            <a:ext cx="6664325" cy="3749675"/>
          </a:xfrm>
          <a:ln/>
        </p:spPr>
      </p:sp>
      <p:sp>
        <p:nvSpPr>
          <p:cNvPr id="44036" name="Rectangle 2"/>
          <p:cNvSpPr>
            <a:spLocks noGrp="1" noChangeArrowheads="1"/>
          </p:cNvSpPr>
          <p:nvPr>
            <p:ph type="body" idx="1"/>
          </p:nvPr>
        </p:nvSpPr>
        <p:spPr>
          <a:xfrm>
            <a:off x="915988" y="4748213"/>
            <a:ext cx="5032375" cy="4498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6394" tIns="48197" rIns="96394" bIns="48197" anchor="ctr"/>
          <a:lstStyle/>
          <a:p>
            <a:endParaRPr lang="fr-FR" altLang="fr-FR" smtClean="0">
              <a:latin typeface="Times New Roman" panose="02020603050405020304" pitchFamily="18" charset="0"/>
            </a:endParaRPr>
          </a:p>
        </p:txBody>
      </p:sp>
    </p:spTree>
    <p:extLst>
      <p:ext uri="{BB962C8B-B14F-4D97-AF65-F5344CB8AC3E}">
        <p14:creationId xmlns:p14="http://schemas.microsoft.com/office/powerpoint/2010/main" val="20082399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AB37F69D-8629-40FE-8600-34F37F7D00B3}" type="slidenum">
              <a:rPr lang="fr-FR" smtClean="0"/>
              <a:t>46</a:t>
            </a:fld>
            <a:endParaRPr lang="fr-FR"/>
          </a:p>
        </p:txBody>
      </p:sp>
    </p:spTree>
    <p:extLst>
      <p:ext uri="{BB962C8B-B14F-4D97-AF65-F5344CB8AC3E}">
        <p14:creationId xmlns:p14="http://schemas.microsoft.com/office/powerpoint/2010/main" val="29587740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t>5</a:t>
            </a:fld>
            <a:endParaRPr lang="fr-FR"/>
          </a:p>
        </p:txBody>
      </p:sp>
    </p:spTree>
    <p:extLst>
      <p:ext uri="{BB962C8B-B14F-4D97-AF65-F5344CB8AC3E}">
        <p14:creationId xmlns:p14="http://schemas.microsoft.com/office/powerpoint/2010/main" val="7280945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dirty="0" smtClean="0"/>
              <a:t>On peut ici s’intéresser en particulier au score</a:t>
            </a:r>
            <a:r>
              <a:rPr lang="fr-FR" altLang="fr-FR" baseline="0" dirty="0" smtClean="0"/>
              <a:t> des élèves français dans le domaine des nombres (carrés rouges) : avec un score de 483 la France est loin de tous les autres pays, la plupart des pays ont un score entre 530 et 550 </a:t>
            </a:r>
            <a:endParaRPr lang="fr-FR" altLang="fr-FR" dirty="0" smtClean="0"/>
          </a:p>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t>6</a:t>
            </a:fld>
            <a:endParaRPr lang="fr-FR"/>
          </a:p>
        </p:txBody>
      </p:sp>
    </p:spTree>
    <p:extLst>
      <p:ext uri="{BB962C8B-B14F-4D97-AF65-F5344CB8AC3E}">
        <p14:creationId xmlns:p14="http://schemas.microsoft.com/office/powerpoint/2010/main" val="128757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t>7</a:t>
            </a:fld>
            <a:endParaRPr lang="fr-FR"/>
          </a:p>
        </p:txBody>
      </p:sp>
    </p:spTree>
    <p:extLst>
      <p:ext uri="{BB962C8B-B14F-4D97-AF65-F5344CB8AC3E}">
        <p14:creationId xmlns:p14="http://schemas.microsoft.com/office/powerpoint/2010/main" val="5448523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t>8</a:t>
            </a:fld>
            <a:endParaRPr lang="fr-FR"/>
          </a:p>
        </p:txBody>
      </p:sp>
    </p:spTree>
    <p:extLst>
      <p:ext uri="{BB962C8B-B14F-4D97-AF65-F5344CB8AC3E}">
        <p14:creationId xmlns:p14="http://schemas.microsoft.com/office/powerpoint/2010/main" val="173431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t>9</a:t>
            </a:fld>
            <a:endParaRPr lang="fr-FR"/>
          </a:p>
        </p:txBody>
      </p:sp>
    </p:spTree>
    <p:extLst>
      <p:ext uri="{BB962C8B-B14F-4D97-AF65-F5344CB8AC3E}">
        <p14:creationId xmlns:p14="http://schemas.microsoft.com/office/powerpoint/2010/main" val="26351148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CEDRE est une évaluation de la DEPP passée par les élèves de CM2.</a:t>
            </a:r>
          </a:p>
          <a:p>
            <a:r>
              <a:rPr lang="fr-FR" dirty="0" smtClean="0"/>
              <a:t>Cet item, qui n’est certe</a:t>
            </a:r>
            <a:r>
              <a:rPr lang="fr-FR" baseline="0" dirty="0" smtClean="0"/>
              <a:t>s pas passionnant, mais qui est le seul item libéré sur les décimaux dans CEDRE 2014, a aussi été proposé en 2008. Il met en lumière une baisse des performance des élèves.</a:t>
            </a:r>
          </a:p>
          <a:p>
            <a:r>
              <a:rPr lang="fr-FR" baseline="0" dirty="0" smtClean="0"/>
              <a:t>Les élèves des deux groupes les plus faibles (&lt;1 et 1), qui représentent 16,3% des élèves, ont réussi, en moyenne, 21% des items de l’évaluation sur les décimaux.</a:t>
            </a:r>
          </a:p>
          <a:p>
            <a:pPr marL="0" marR="0" indent="0" algn="l" defTabSz="457200" rtl="0" eaLnBrk="1" fontAlgn="auto" latinLnBrk="0" hangingPunct="1">
              <a:lnSpc>
                <a:spcPct val="100000"/>
              </a:lnSpc>
              <a:spcBef>
                <a:spcPts val="0"/>
              </a:spcBef>
              <a:spcAft>
                <a:spcPts val="0"/>
              </a:spcAft>
              <a:buClrTx/>
              <a:buSzTx/>
              <a:buFontTx/>
              <a:buNone/>
              <a:tabLst/>
              <a:defRPr/>
            </a:pPr>
            <a:r>
              <a:rPr lang="fr-FR" baseline="0" dirty="0" smtClean="0"/>
              <a:t>Les élèves des deux groupes les plus forts (4 et 5), qui représentent 29% des élèves, ont réussi, en moyenne, 86% des items de l’évaluation sur les décimaux (100% pour les élèves du groupe 5 (10,2% des élèves)).</a:t>
            </a:r>
          </a:p>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t>10</a:t>
            </a:fld>
            <a:endParaRPr lang="fr-FR"/>
          </a:p>
        </p:txBody>
      </p:sp>
    </p:spTree>
    <p:extLst>
      <p:ext uri="{BB962C8B-B14F-4D97-AF65-F5344CB8AC3E}">
        <p14:creationId xmlns:p14="http://schemas.microsoft.com/office/powerpoint/2010/main" val="41299017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t>11</a:t>
            </a:fld>
            <a:endParaRPr lang="fr-FR"/>
          </a:p>
        </p:txBody>
      </p:sp>
    </p:spTree>
    <p:extLst>
      <p:ext uri="{BB962C8B-B14F-4D97-AF65-F5344CB8AC3E}">
        <p14:creationId xmlns:p14="http://schemas.microsoft.com/office/powerpoint/2010/main" val="12919352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 domaine « calcul » est très clivant :</a:t>
            </a:r>
            <a:r>
              <a:rPr lang="fr-FR" baseline="0" dirty="0" smtClean="0"/>
              <a:t> l</a:t>
            </a:r>
            <a:r>
              <a:rPr lang="fr-FR" dirty="0" smtClean="0"/>
              <a:t>es élèves réussissent soit bien voire</a:t>
            </a:r>
            <a:r>
              <a:rPr lang="fr-FR" baseline="0" dirty="0" smtClean="0"/>
              <a:t> très bien en calcul soit sont en échec important.</a:t>
            </a:r>
          </a:p>
          <a:p>
            <a:endParaRPr lang="fr-FR" baseline="0" dirty="0" smtClean="0"/>
          </a:p>
          <a:p>
            <a:r>
              <a:rPr lang="fr-FR" baseline="0" dirty="0" smtClean="0"/>
              <a:t>Ils sont nombreux à être en échec, comme l’indique le graphique : plus de 40% des élèves sont dans les trois groupes les plus faibles et ces élèves échouent, en moyenne, à plus de 80% des items sur le calcul…</a:t>
            </a:r>
          </a:p>
          <a:p>
            <a:r>
              <a:rPr lang="fr-FR" baseline="0" dirty="0" smtClean="0"/>
              <a:t>(Une moyenne tenant compte du poids de chaque groupe a été effectuée pour trouver 80%)</a:t>
            </a:r>
            <a:endParaRPr lang="fr-FR" dirty="0"/>
          </a:p>
        </p:txBody>
      </p:sp>
      <p:sp>
        <p:nvSpPr>
          <p:cNvPr id="4" name="Espace réservé du numéro de diapositive 3"/>
          <p:cNvSpPr>
            <a:spLocks noGrp="1"/>
          </p:cNvSpPr>
          <p:nvPr>
            <p:ph type="sldNum" sz="quarter" idx="10"/>
          </p:nvPr>
        </p:nvSpPr>
        <p:spPr/>
        <p:txBody>
          <a:bodyPr/>
          <a:lstStyle/>
          <a:p>
            <a:fld id="{696F603F-4C81-4A28-B420-43A5E5F83609}" type="slidenum">
              <a:rPr lang="fr-FR" smtClean="0"/>
              <a:t>12</a:t>
            </a:fld>
            <a:endParaRPr lang="fr-FR"/>
          </a:p>
        </p:txBody>
      </p:sp>
    </p:spTree>
    <p:extLst>
      <p:ext uri="{BB962C8B-B14F-4D97-AF65-F5344CB8AC3E}">
        <p14:creationId xmlns:p14="http://schemas.microsoft.com/office/powerpoint/2010/main" val="3338515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3058775-371F-491B-ABEE-16D26224370A}" type="datetime1">
              <a:rPr lang="fr-FR" smtClean="0"/>
              <a:t>21/02/2018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2F47E0-9ACB-419A-ADF4-56958805FF84}" type="slidenum">
              <a:rPr lang="fr-FR" smtClean="0"/>
              <a:t>‹N°›</a:t>
            </a:fld>
            <a:endParaRPr lang="fr-FR"/>
          </a:p>
        </p:txBody>
      </p:sp>
    </p:spTree>
    <p:extLst>
      <p:ext uri="{BB962C8B-B14F-4D97-AF65-F5344CB8AC3E}">
        <p14:creationId xmlns:p14="http://schemas.microsoft.com/office/powerpoint/2010/main" val="3412335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42F9C25-3C8F-41A9-856E-AC66D872FE57}" type="datetime1">
              <a:rPr lang="fr-FR" smtClean="0"/>
              <a:t>21/02/2018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2F47E0-9ACB-419A-ADF4-56958805FF84}" type="slidenum">
              <a:rPr lang="fr-FR" smtClean="0"/>
              <a:t>‹N°›</a:t>
            </a:fld>
            <a:endParaRPr lang="fr-FR"/>
          </a:p>
        </p:txBody>
      </p:sp>
    </p:spTree>
    <p:extLst>
      <p:ext uri="{BB962C8B-B14F-4D97-AF65-F5344CB8AC3E}">
        <p14:creationId xmlns:p14="http://schemas.microsoft.com/office/powerpoint/2010/main" val="461323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376B8323-7EA3-4C43-9BB4-076B111E9C1C}" type="datetime1">
              <a:rPr lang="fr-FR" smtClean="0"/>
              <a:t>21/02/2018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2F47E0-9ACB-419A-ADF4-56958805FF84}" type="slidenum">
              <a:rPr lang="fr-FR" smtClean="0"/>
              <a:t>‹N°›</a:t>
            </a:fld>
            <a:endParaRPr lang="fr-FR"/>
          </a:p>
        </p:txBody>
      </p:sp>
    </p:spTree>
    <p:extLst>
      <p:ext uri="{BB962C8B-B14F-4D97-AF65-F5344CB8AC3E}">
        <p14:creationId xmlns:p14="http://schemas.microsoft.com/office/powerpoint/2010/main" val="2918247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EAFD007-A346-462E-8B88-78C2BADED5AF}" type="datetime1">
              <a:rPr lang="fr-FR" smtClean="0"/>
              <a:t>21/02/2018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2F47E0-9ACB-419A-ADF4-56958805FF84}" type="slidenum">
              <a:rPr lang="fr-FR" smtClean="0"/>
              <a:t>‹N°›</a:t>
            </a:fld>
            <a:endParaRPr lang="fr-FR"/>
          </a:p>
        </p:txBody>
      </p:sp>
    </p:spTree>
    <p:extLst>
      <p:ext uri="{BB962C8B-B14F-4D97-AF65-F5344CB8AC3E}">
        <p14:creationId xmlns:p14="http://schemas.microsoft.com/office/powerpoint/2010/main" val="14461934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91C8AEC8-0595-4156-B61D-F688BEA63939}" type="datetime1">
              <a:rPr lang="fr-FR" smtClean="0"/>
              <a:t>21/02/2018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2F47E0-9ACB-419A-ADF4-56958805FF84}" type="slidenum">
              <a:rPr lang="fr-FR" smtClean="0"/>
              <a:t>‹N°›</a:t>
            </a:fld>
            <a:endParaRPr lang="fr-FR"/>
          </a:p>
        </p:txBody>
      </p:sp>
    </p:spTree>
    <p:extLst>
      <p:ext uri="{BB962C8B-B14F-4D97-AF65-F5344CB8AC3E}">
        <p14:creationId xmlns:p14="http://schemas.microsoft.com/office/powerpoint/2010/main" val="106894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5534F0AB-C10D-4253-BBE3-A73239FC1848}" type="datetime1">
              <a:rPr lang="fr-FR" smtClean="0"/>
              <a:t>21/02/2018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2F47E0-9ACB-419A-ADF4-56958805FF84}" type="slidenum">
              <a:rPr lang="fr-FR" smtClean="0"/>
              <a:t>‹N°›</a:t>
            </a:fld>
            <a:endParaRPr lang="fr-FR"/>
          </a:p>
        </p:txBody>
      </p:sp>
    </p:spTree>
    <p:extLst>
      <p:ext uri="{BB962C8B-B14F-4D97-AF65-F5344CB8AC3E}">
        <p14:creationId xmlns:p14="http://schemas.microsoft.com/office/powerpoint/2010/main" val="1484883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B36B9E3-A19C-48F2-8605-8AD4C713DF7D}" type="datetime1">
              <a:rPr lang="fr-FR" smtClean="0"/>
              <a:t>21/02/2018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2F47E0-9ACB-419A-ADF4-56958805FF84}" type="slidenum">
              <a:rPr lang="fr-FR" smtClean="0"/>
              <a:t>‹N°›</a:t>
            </a:fld>
            <a:endParaRPr lang="fr-FR"/>
          </a:p>
        </p:txBody>
      </p:sp>
    </p:spTree>
    <p:extLst>
      <p:ext uri="{BB962C8B-B14F-4D97-AF65-F5344CB8AC3E}">
        <p14:creationId xmlns:p14="http://schemas.microsoft.com/office/powerpoint/2010/main" val="388617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8FB29855-481B-44DC-9536-1ECDC478A976}" type="datetime1">
              <a:rPr lang="fr-FR" smtClean="0"/>
              <a:t>21/02/2018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‹N°›</a:t>
            </a:fld>
            <a:endParaRPr lang="fr-FR"/>
          </a:p>
        </p:txBody>
      </p:sp>
    </p:spTree>
    <p:extLst>
      <p:ext uri="{BB962C8B-B14F-4D97-AF65-F5344CB8AC3E}">
        <p14:creationId xmlns:p14="http://schemas.microsoft.com/office/powerpoint/2010/main" val="2408982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D4F4C1A-1E41-4007-ACC9-34CCDF6B106E}" type="datetime1">
              <a:rPr lang="fr-FR" smtClean="0"/>
              <a:t>21/02/2018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2F47E0-9ACB-419A-ADF4-56958805FF84}" type="slidenum">
              <a:rPr lang="fr-FR" smtClean="0"/>
              <a:t>‹N°›</a:t>
            </a:fld>
            <a:endParaRPr lang="fr-FR"/>
          </a:p>
        </p:txBody>
      </p:sp>
    </p:spTree>
    <p:extLst>
      <p:ext uri="{BB962C8B-B14F-4D97-AF65-F5344CB8AC3E}">
        <p14:creationId xmlns:p14="http://schemas.microsoft.com/office/powerpoint/2010/main" val="238413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509E6A33-5ADE-4F99-89CF-E5040662ED76}" type="datetime1">
              <a:rPr lang="fr-FR" smtClean="0"/>
              <a:t>21/02/2018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2F47E0-9ACB-419A-ADF4-56958805FF84}" type="slidenum">
              <a:rPr lang="fr-FR" smtClean="0"/>
              <a:t>‹N°›</a:t>
            </a:fld>
            <a:endParaRPr lang="fr-FR"/>
          </a:p>
        </p:txBody>
      </p:sp>
    </p:spTree>
    <p:extLst>
      <p:ext uri="{BB962C8B-B14F-4D97-AF65-F5344CB8AC3E}">
        <p14:creationId xmlns:p14="http://schemas.microsoft.com/office/powerpoint/2010/main" val="262499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DA0D8F0-A9E8-4CF0-BB73-D66E85BE12B7}" type="datetime1">
              <a:rPr lang="fr-FR" smtClean="0"/>
              <a:t>21/02/2018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2F47E0-9ACB-419A-ADF4-56958805FF84}" type="slidenum">
              <a:rPr lang="fr-FR" smtClean="0"/>
              <a:t>‹N°›</a:t>
            </a:fld>
            <a:endParaRPr lang="fr-FR"/>
          </a:p>
        </p:txBody>
      </p:sp>
    </p:spTree>
    <p:extLst>
      <p:ext uri="{BB962C8B-B14F-4D97-AF65-F5344CB8AC3E}">
        <p14:creationId xmlns:p14="http://schemas.microsoft.com/office/powerpoint/2010/main" val="26112644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C583CA-2EF6-4353-BC7B-3B4E607F8707}" type="datetime1">
              <a:rPr lang="fr-FR" smtClean="0"/>
              <a:t>21/02/2018</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2F47E0-9ACB-419A-ADF4-56958805FF84}" type="slidenum">
              <a:rPr lang="fr-FR" smtClean="0"/>
              <a:t>‹N°›</a:t>
            </a:fld>
            <a:endParaRPr lang="fr-FR"/>
          </a:p>
        </p:txBody>
      </p:sp>
    </p:spTree>
    <p:extLst>
      <p:ext uri="{BB962C8B-B14F-4D97-AF65-F5344CB8AC3E}">
        <p14:creationId xmlns:p14="http://schemas.microsoft.com/office/powerpoint/2010/main" val="3900749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cnesco.fr/fr/timss-eclairage-du-cnesco-sur-les-mathematiques-au-primaire/#object4419"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hyperlink" Target="https://www.cnesco.fr/fr/timss-eclairage-du-cnesco-sur-les-mathematiques-au-primaire/#object4442" TargetMode="Externa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cnesco.fr/wp-content/uploads/2015/11/11-Marie-Pascale-Noel.pdf#page=21"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5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fr-FR" sz="6600" b="1" dirty="0" smtClean="0"/>
              <a:t>Formation Math cycle 2</a:t>
            </a:r>
            <a:endParaRPr lang="fr-FR" sz="6600" b="1" dirty="0"/>
          </a:p>
        </p:txBody>
      </p:sp>
      <p:sp>
        <p:nvSpPr>
          <p:cNvPr id="3" name="Sous-titre 2"/>
          <p:cNvSpPr>
            <a:spLocks noGrp="1"/>
          </p:cNvSpPr>
          <p:nvPr>
            <p:ph type="body"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fr-FR" sz="2800" b="1" dirty="0" smtClean="0"/>
              <a:t>Circonscription de Lille 1 Centre</a:t>
            </a:r>
          </a:p>
          <a:p>
            <a:endParaRPr lang="fr-FR" sz="2800" b="1" dirty="0"/>
          </a:p>
          <a:p>
            <a:pPr algn="r"/>
            <a:r>
              <a:rPr lang="fr-FR" sz="2800" b="1" dirty="0" smtClean="0"/>
              <a:t>Mercredi 21 février 2018 – Lille </a:t>
            </a:r>
            <a:endParaRPr lang="fr-FR" sz="2800" b="1"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1</a:t>
            </a:fld>
            <a:endParaRPr lang="fr-FR"/>
          </a:p>
        </p:txBody>
      </p:sp>
    </p:spTree>
    <p:extLst>
      <p:ext uri="{BB962C8B-B14F-4D97-AF65-F5344CB8AC3E}">
        <p14:creationId xmlns:p14="http://schemas.microsoft.com/office/powerpoint/2010/main" val="3286603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l="45530" t="10944" r="19035" b="56507"/>
          <a:stretch/>
        </p:blipFill>
        <p:spPr bwMode="auto">
          <a:xfrm>
            <a:off x="5303912" y="1351796"/>
            <a:ext cx="2346960" cy="15011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re 1"/>
          <p:cNvSpPr>
            <a:spLocks noGrp="1"/>
          </p:cNvSpPr>
          <p:nvPr>
            <p:ph type="title"/>
          </p:nvPr>
        </p:nvSpPr>
        <p:spPr>
          <a:xfrm>
            <a:off x="1524001" y="0"/>
            <a:ext cx="9143999" cy="692696"/>
          </a:xfrm>
          <a:solidFill>
            <a:srgbClr val="0070C0"/>
          </a:solidFill>
        </p:spPr>
        <p:txBody>
          <a:bodyPr>
            <a:normAutofit/>
          </a:bodyPr>
          <a:lstStyle/>
          <a:p>
            <a:r>
              <a:rPr lang="fr-FR" sz="3600" b="1" dirty="0">
                <a:solidFill>
                  <a:schemeClr val="bg1"/>
                </a:solidFill>
              </a:rPr>
              <a:t>DEPP – CEDRE 2008 et 2014</a:t>
            </a:r>
          </a:p>
        </p:txBody>
      </p:sp>
      <p:sp>
        <p:nvSpPr>
          <p:cNvPr id="16" name="ZoneTexte 15"/>
          <p:cNvSpPr txBox="1"/>
          <p:nvPr/>
        </p:nvSpPr>
        <p:spPr>
          <a:xfrm>
            <a:off x="1740134" y="836713"/>
            <a:ext cx="8892371" cy="3139321"/>
          </a:xfrm>
          <a:prstGeom prst="rect">
            <a:avLst/>
          </a:prstGeom>
          <a:noFill/>
        </p:spPr>
        <p:txBody>
          <a:bodyPr wrap="none" rtlCol="0">
            <a:spAutoFit/>
          </a:bodyPr>
          <a:lstStyle/>
          <a:p>
            <a:r>
              <a:rPr lang="fr-FR" sz="2400" dirty="0"/>
              <a:t>En se pesant sur la balance, le père de Nicolas voit l’affichage suivant :</a:t>
            </a:r>
          </a:p>
          <a:p>
            <a:endParaRPr lang="fr-FR" sz="2400" dirty="0"/>
          </a:p>
          <a:p>
            <a:endParaRPr lang="fr-FR" sz="2400" dirty="0"/>
          </a:p>
          <a:p>
            <a:endParaRPr lang="fr-FR" sz="2400" dirty="0"/>
          </a:p>
          <a:p>
            <a:endParaRPr lang="fr-FR" sz="2400" dirty="0"/>
          </a:p>
          <a:p>
            <a:r>
              <a:rPr lang="fr-FR" sz="2400" dirty="0"/>
              <a:t>Cela signifie qu’il pèse :</a:t>
            </a:r>
          </a:p>
          <a:p>
            <a:endParaRPr lang="fr-FR" dirty="0"/>
          </a:p>
          <a:p>
            <a:endParaRPr lang="fr-FR" dirty="0"/>
          </a:p>
          <a:p>
            <a:endParaRPr lang="fr-FR" dirty="0"/>
          </a:p>
        </p:txBody>
      </p:sp>
      <p:graphicFrame>
        <p:nvGraphicFramePr>
          <p:cNvPr id="3" name="Tableau 2"/>
          <p:cNvGraphicFramePr>
            <a:graphicFrameLocks noGrp="1"/>
          </p:cNvGraphicFramePr>
          <p:nvPr>
            <p:extLst/>
          </p:nvPr>
        </p:nvGraphicFramePr>
        <p:xfrm>
          <a:off x="2711624" y="3140968"/>
          <a:ext cx="6096000" cy="1483360"/>
        </p:xfrm>
        <a:graphic>
          <a:graphicData uri="http://schemas.openxmlformats.org/drawingml/2006/table">
            <a:tbl>
              <a:tblPr bandRow="1">
                <a:tableStyleId>{5C22544A-7EE6-4342-B048-85BDC9FD1C3A}</a:tableStyleId>
              </a:tblPr>
              <a:tblGrid>
                <a:gridCol w="383704"/>
                <a:gridCol w="360040"/>
                <a:gridCol w="5352256"/>
              </a:tblGrid>
              <a:tr h="370840">
                <a:tc>
                  <a:txBody>
                    <a:bodyPr/>
                    <a:lstStyle/>
                    <a:p>
                      <a:r>
                        <a:rPr lang="fr-FR" dirty="0" smtClean="0">
                          <a:latin typeface="Arial" panose="020B0604020202020204" pitchFamily="34" charset="0"/>
                          <a:cs typeface="Arial" panose="020B0604020202020204" pitchFamily="34" charset="0"/>
                        </a:rPr>
                        <a:t>1</a:t>
                      </a:r>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chemeClr val="bg1"/>
                    </a:solidFill>
                  </a:tcPr>
                </a:tc>
                <a:tc>
                  <a:txBody>
                    <a:bodyPr/>
                    <a:lstStyle/>
                    <a:p>
                      <a:r>
                        <a:rPr lang="fr-FR" dirty="0" smtClean="0">
                          <a:sym typeface="Wingdings"/>
                        </a:rPr>
                        <a: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latin typeface="Arial" panose="020B0604020202020204" pitchFamily="34" charset="0"/>
                          <a:cs typeface="Arial" panose="020B0604020202020204" pitchFamily="34" charset="0"/>
                        </a:rPr>
                        <a:t>74kg 3g</a:t>
                      </a:r>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dirty="0" smtClean="0">
                          <a:latin typeface="Arial" panose="020B0604020202020204" pitchFamily="34" charset="0"/>
                          <a:cs typeface="Arial" panose="020B0604020202020204" pitchFamily="34" charset="0"/>
                        </a:rPr>
                        <a:t>2</a:t>
                      </a:r>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ym typeface="Wingdings"/>
                        </a:rPr>
                        <a: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anose="020B0604020202020204" pitchFamily="34" charset="0"/>
                          <a:cs typeface="Arial" panose="020B0604020202020204" pitchFamily="34" charset="0"/>
                        </a:rPr>
                        <a:t>74kg 30g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dirty="0" smtClean="0">
                          <a:latin typeface="Arial" panose="020B0604020202020204" pitchFamily="34" charset="0"/>
                          <a:cs typeface="Arial" panose="020B0604020202020204" pitchFamily="34" charset="0"/>
                        </a:rPr>
                        <a:t>3</a:t>
                      </a:r>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ym typeface="Wingdings"/>
                        </a:rPr>
                        <a: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anose="020B0604020202020204" pitchFamily="34" charset="0"/>
                          <a:cs typeface="Arial" panose="020B0604020202020204" pitchFamily="34" charset="0"/>
                        </a:rPr>
                        <a:t>74kg 300g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370840">
                <a:tc>
                  <a:txBody>
                    <a:bodyPr/>
                    <a:lstStyle/>
                    <a:p>
                      <a:r>
                        <a:rPr lang="fr-FR" dirty="0" smtClean="0">
                          <a:latin typeface="Arial" panose="020B0604020202020204" pitchFamily="34" charset="0"/>
                          <a:cs typeface="Arial" panose="020B0604020202020204" pitchFamily="34" charset="0"/>
                        </a:rPr>
                        <a:t>4</a:t>
                      </a:r>
                      <a:endParaRPr lang="fr-FR"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fr-FR" dirty="0" smtClean="0">
                          <a:sym typeface="Wingdings"/>
                        </a:rPr>
                        <a:t></a:t>
                      </a:r>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latin typeface="Arial" panose="020B0604020202020204" pitchFamily="34" charset="0"/>
                          <a:cs typeface="Arial" panose="020B0604020202020204" pitchFamily="34" charset="0"/>
                        </a:rPr>
                        <a:t>74kg 3 000g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18" name="ZoneTexte 17"/>
          <p:cNvSpPr txBox="1"/>
          <p:nvPr/>
        </p:nvSpPr>
        <p:spPr>
          <a:xfrm>
            <a:off x="2251970" y="4949007"/>
            <a:ext cx="7868696" cy="954107"/>
          </a:xfrm>
          <a:prstGeom prst="rect">
            <a:avLst/>
          </a:prstGeom>
          <a:noFill/>
        </p:spPr>
        <p:txBody>
          <a:bodyPr wrap="square" rtlCol="0">
            <a:spAutoFit/>
          </a:bodyPr>
          <a:lstStyle/>
          <a:p>
            <a:pPr algn="ctr"/>
            <a:r>
              <a:rPr lang="fr-FR" sz="2800" dirty="0">
                <a:solidFill>
                  <a:srgbClr val="0070C0"/>
                </a:solidFill>
              </a:rPr>
              <a:t>38% de réussite en fin d’école</a:t>
            </a:r>
          </a:p>
          <a:p>
            <a:pPr algn="ctr"/>
            <a:r>
              <a:rPr lang="fr-FR" sz="2800" dirty="0">
                <a:solidFill>
                  <a:srgbClr val="0070C0"/>
                </a:solidFill>
              </a:rPr>
              <a:t>54% de réussite en fin de collège</a:t>
            </a: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10</a:t>
            </a:fld>
            <a:endParaRPr lang="fr-FR"/>
          </a:p>
        </p:txBody>
      </p:sp>
    </p:spTree>
    <p:extLst>
      <p:ext uri="{BB962C8B-B14F-4D97-AF65-F5344CB8AC3E}">
        <p14:creationId xmlns:p14="http://schemas.microsoft.com/office/powerpoint/2010/main" val="7388493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animEffect transition="in" filter="fade">
                                      <p:cBhvr>
                                        <p:cTn id="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1" y="0"/>
            <a:ext cx="9143999" cy="692696"/>
          </a:xfrm>
          <a:solidFill>
            <a:srgbClr val="0070C0"/>
          </a:solidFill>
        </p:spPr>
        <p:txBody>
          <a:bodyPr>
            <a:normAutofit/>
          </a:bodyPr>
          <a:lstStyle/>
          <a:p>
            <a:r>
              <a:rPr lang="fr-FR" sz="3600" b="1" dirty="0">
                <a:solidFill>
                  <a:schemeClr val="bg1"/>
                </a:solidFill>
              </a:rPr>
              <a:t>CEDRE MATHÉMATIQUES 2014</a:t>
            </a:r>
          </a:p>
        </p:txBody>
      </p:sp>
      <p:sp>
        <p:nvSpPr>
          <p:cNvPr id="7" name="Rectangle 6"/>
          <p:cNvSpPr/>
          <p:nvPr/>
        </p:nvSpPr>
        <p:spPr>
          <a:xfrm>
            <a:off x="1811524" y="5343600"/>
            <a:ext cx="9037004" cy="461665"/>
          </a:xfrm>
          <a:prstGeom prst="rect">
            <a:avLst/>
          </a:prstGeom>
        </p:spPr>
        <p:txBody>
          <a:bodyPr wrap="square">
            <a:spAutoFit/>
          </a:bodyPr>
          <a:lstStyle/>
          <a:p>
            <a:r>
              <a:rPr lang="fr-FR" sz="2400" dirty="0"/>
              <a:t>CEDRE = Cycle des évaluations disciplinaires réalisées sur échantillon </a:t>
            </a:r>
            <a:endParaRPr lang="fr-FR" altLang="fr-FR" sz="2400" dirty="0"/>
          </a:p>
        </p:txBody>
      </p:sp>
      <p:sp>
        <p:nvSpPr>
          <p:cNvPr id="11" name="Espace réservé du texte 5"/>
          <p:cNvSpPr txBox="1">
            <a:spLocks/>
          </p:cNvSpPr>
          <p:nvPr/>
        </p:nvSpPr>
        <p:spPr>
          <a:xfrm>
            <a:off x="2167292" y="1628801"/>
            <a:ext cx="7505700" cy="3210165"/>
          </a:xfrm>
          <a:prstGeom prst="rect">
            <a:avLst/>
          </a:prstGeom>
          <a:extLst/>
        </p:spPr>
        <p:txBody>
          <a:bodyPr rtlCol="0"/>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a:buChar char="■"/>
              <a:defRPr/>
            </a:pPr>
            <a:endParaRPr lang="fr-FR" sz="2000" dirty="0"/>
          </a:p>
          <a:p>
            <a:pPr>
              <a:buFont typeface="Arial"/>
              <a:buChar char="■"/>
              <a:defRPr/>
            </a:pPr>
            <a:r>
              <a:rPr lang="fr-FR" sz="2400" dirty="0"/>
              <a:t>Résultats stables en moyenne mais  la moyenne masque des disparités :</a:t>
            </a:r>
          </a:p>
          <a:p>
            <a:pPr marL="0" indent="0">
              <a:buNone/>
              <a:defRPr/>
            </a:pPr>
            <a:endParaRPr lang="fr-FR" sz="2400" dirty="0"/>
          </a:p>
          <a:p>
            <a:pPr marL="285750" indent="-285750">
              <a:buFontTx/>
              <a:buChar char="-"/>
              <a:defRPr/>
            </a:pPr>
            <a:r>
              <a:rPr lang="fr-FR" sz="2400" dirty="0"/>
              <a:t>augmentation du taux de pourcentage d’élèves faibles ;</a:t>
            </a:r>
          </a:p>
          <a:p>
            <a:pPr marL="285750" indent="-285750">
              <a:buFontTx/>
              <a:buChar char="-"/>
              <a:defRPr/>
            </a:pPr>
            <a:r>
              <a:rPr lang="fr-FR" sz="2400" dirty="0"/>
              <a:t>baisse en technique opératoire ;</a:t>
            </a:r>
          </a:p>
          <a:p>
            <a:pPr marL="285750" indent="-285750">
              <a:buFontTx/>
              <a:buChar char="-"/>
              <a:defRPr/>
            </a:pPr>
            <a:r>
              <a:rPr lang="fr-FR" sz="2400" dirty="0"/>
              <a:t>amélioration concernant les ordres de grandeur </a:t>
            </a:r>
            <a:endParaRPr lang="fr-FR" sz="2400" strike="sngStrike" dirty="0"/>
          </a:p>
        </p:txBody>
      </p:sp>
      <p:sp>
        <p:nvSpPr>
          <p:cNvPr id="12" name="Espace réservé du texte 6"/>
          <p:cNvSpPr txBox="1">
            <a:spLocks/>
          </p:cNvSpPr>
          <p:nvPr/>
        </p:nvSpPr>
        <p:spPr>
          <a:xfrm>
            <a:off x="2495600" y="1113186"/>
            <a:ext cx="7505700" cy="803647"/>
          </a:xfrm>
          <a:prstGeom prst="rect">
            <a:avLst/>
          </a:prstGeom>
        </p:spPr>
        <p:txBody>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buFont typeface="Arial" panose="020B0604020202020204" pitchFamily="34" charset="0"/>
              <a:buNone/>
            </a:pPr>
            <a:r>
              <a:rPr lang="fr-FR" altLang="fr-FR" dirty="0"/>
              <a:t>Pour les mathématiques : 2008 et 2014 </a:t>
            </a:r>
          </a:p>
        </p:txBody>
      </p:sp>
      <p:sp>
        <p:nvSpPr>
          <p:cNvPr id="4" name="Espace réservé du numéro de diapositive 3"/>
          <p:cNvSpPr>
            <a:spLocks noGrp="1"/>
          </p:cNvSpPr>
          <p:nvPr>
            <p:ph type="sldNum" sz="quarter" idx="12"/>
          </p:nvPr>
        </p:nvSpPr>
        <p:spPr/>
        <p:txBody>
          <a:bodyPr/>
          <a:lstStyle/>
          <a:p>
            <a:fld id="{FF2F47E0-9ACB-419A-ADF4-56958805FF84}" type="slidenum">
              <a:rPr lang="fr-FR" smtClean="0"/>
              <a:t>11</a:t>
            </a:fld>
            <a:endParaRPr lang="fr-FR"/>
          </a:p>
        </p:txBody>
      </p:sp>
    </p:spTree>
    <p:extLst>
      <p:ext uri="{BB962C8B-B14F-4D97-AF65-F5344CB8AC3E}">
        <p14:creationId xmlns:p14="http://schemas.microsoft.com/office/powerpoint/2010/main" val="624148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Graphique 18"/>
          <p:cNvGraphicFramePr>
            <a:graphicFrameLocks/>
          </p:cNvGraphicFramePr>
          <p:nvPr>
            <p:extLst/>
          </p:nvPr>
        </p:nvGraphicFramePr>
        <p:xfrm>
          <a:off x="1524000" y="692696"/>
          <a:ext cx="9144000" cy="5256584"/>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a:xfrm>
            <a:off x="1524001" y="0"/>
            <a:ext cx="9143999" cy="692696"/>
          </a:xfrm>
          <a:solidFill>
            <a:srgbClr val="0070C0"/>
          </a:solidFill>
        </p:spPr>
        <p:txBody>
          <a:bodyPr>
            <a:normAutofit/>
          </a:bodyPr>
          <a:lstStyle/>
          <a:p>
            <a:r>
              <a:rPr lang="fr-FR" sz="3600" b="1" dirty="0">
                <a:solidFill>
                  <a:schemeClr val="bg1"/>
                </a:solidFill>
              </a:rPr>
              <a:t>CEDRE MATHÉMATIQUES 2014</a:t>
            </a:r>
          </a:p>
        </p:txBody>
      </p:sp>
      <p:sp>
        <p:nvSpPr>
          <p:cNvPr id="4" name="Rectangle 3"/>
          <p:cNvSpPr/>
          <p:nvPr/>
        </p:nvSpPr>
        <p:spPr>
          <a:xfrm>
            <a:off x="1524000" y="5949280"/>
            <a:ext cx="9144000" cy="908720"/>
          </a:xfrm>
          <a:prstGeom prst="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p:cNvSpPr txBox="1"/>
          <p:nvPr/>
        </p:nvSpPr>
        <p:spPr>
          <a:xfrm>
            <a:off x="3431704" y="6106561"/>
            <a:ext cx="7056784" cy="646331"/>
          </a:xfrm>
          <a:prstGeom prst="rect">
            <a:avLst/>
          </a:prstGeom>
          <a:noFill/>
        </p:spPr>
        <p:txBody>
          <a:bodyPr wrap="square" rtlCol="0">
            <a:spAutoFit/>
          </a:bodyPr>
          <a:lstStyle/>
          <a:p>
            <a:endParaRPr lang="fr-FR" b="1" dirty="0">
              <a:solidFill>
                <a:schemeClr val="bg1"/>
              </a:solidFill>
              <a:latin typeface="+mj-lt"/>
            </a:endParaRPr>
          </a:p>
          <a:p>
            <a:r>
              <a:rPr lang="fr-FR" b="1" dirty="0">
                <a:solidFill>
                  <a:schemeClr val="bg1"/>
                </a:solidFill>
              </a:rPr>
              <a:t>LE « PLAN MATHS » </a:t>
            </a:r>
            <a:r>
              <a:rPr lang="fr-FR" b="1" dirty="0">
                <a:solidFill>
                  <a:schemeClr val="bg1"/>
                </a:solidFill>
                <a:latin typeface="+mj-lt"/>
              </a:rPr>
              <a:t>	     	        </a:t>
            </a:r>
            <a:r>
              <a:rPr lang="fr-FR" b="1" dirty="0">
                <a:solidFill>
                  <a:schemeClr val="bg1"/>
                </a:solidFill>
              </a:rPr>
              <a:t>Novembre – décembre 2017</a:t>
            </a:r>
          </a:p>
        </p:txBody>
      </p:sp>
      <p:grpSp>
        <p:nvGrpSpPr>
          <p:cNvPr id="15" name="Groupe 14"/>
          <p:cNvGrpSpPr/>
          <p:nvPr/>
        </p:nvGrpSpPr>
        <p:grpSpPr>
          <a:xfrm>
            <a:off x="1635314" y="6001544"/>
            <a:ext cx="1724382" cy="739825"/>
            <a:chOff x="111314" y="5949280"/>
            <a:chExt cx="1724382" cy="739825"/>
          </a:xfrm>
        </p:grpSpPr>
        <p:sp>
          <p:nvSpPr>
            <p:cNvPr id="8" name="ZoneTexte 7"/>
            <p:cNvSpPr txBox="1"/>
            <p:nvPr/>
          </p:nvSpPr>
          <p:spPr>
            <a:xfrm>
              <a:off x="111314" y="5949280"/>
              <a:ext cx="1292334" cy="584775"/>
            </a:xfrm>
            <a:prstGeom prst="rect">
              <a:avLst/>
            </a:prstGeom>
            <a:noFill/>
          </p:spPr>
          <p:txBody>
            <a:bodyPr wrap="square" rtlCol="0">
              <a:spAutoFit/>
            </a:bodyPr>
            <a:lstStyle/>
            <a:p>
              <a:r>
                <a:rPr lang="fr-FR" sz="3200" dirty="0" err="1">
                  <a:solidFill>
                    <a:schemeClr val="bg1"/>
                  </a:solidFill>
                  <a:latin typeface="DejaVu Sans" panose="020B0603030804020204" pitchFamily="34" charset="0"/>
                  <a:ea typeface="DejaVu Sans" panose="020B0603030804020204" pitchFamily="34" charset="0"/>
                  <a:cs typeface="DejaVu Sans" panose="020B0603030804020204" pitchFamily="34" charset="0"/>
                </a:rPr>
                <a:t>ig</a:t>
              </a:r>
              <a:r>
                <a:rPr lang="fr-FR" sz="3200" dirty="0" err="1">
                  <a:solidFill>
                    <a:srgbClr val="C502CA"/>
                  </a:solidFill>
                  <a:latin typeface="DejaVu Sans" panose="020B0603030804020204" pitchFamily="34" charset="0"/>
                  <a:ea typeface="DejaVu Sans" panose="020B0603030804020204" pitchFamily="34" charset="0"/>
                  <a:cs typeface="DejaVu Sans" panose="020B0603030804020204" pitchFamily="34" charset="0"/>
                </a:rPr>
                <a:t>en</a:t>
              </a:r>
              <a:endParaRPr lang="fr-FR" sz="3200" dirty="0">
                <a:solidFill>
                  <a:srgbClr val="C502CA"/>
                </a:solidFill>
                <a:latin typeface="DejaVu Sans" panose="020B0603030804020204" pitchFamily="34" charset="0"/>
                <a:ea typeface="DejaVu Sans" panose="020B0603030804020204" pitchFamily="34" charset="0"/>
                <a:cs typeface="DejaVu Sans" panose="020B0603030804020204" pitchFamily="34" charset="0"/>
              </a:endParaRPr>
            </a:p>
          </p:txBody>
        </p:sp>
        <p:sp>
          <p:nvSpPr>
            <p:cNvPr id="9" name="ZoneTexte 8"/>
            <p:cNvSpPr txBox="1"/>
            <p:nvPr/>
          </p:nvSpPr>
          <p:spPr>
            <a:xfrm>
              <a:off x="539552" y="6381328"/>
              <a:ext cx="1296144" cy="307777"/>
            </a:xfrm>
            <a:prstGeom prst="rect">
              <a:avLst/>
            </a:prstGeom>
            <a:noFill/>
          </p:spPr>
          <p:txBody>
            <a:bodyPr wrap="square" rtlCol="0">
              <a:spAutoFit/>
            </a:bodyPr>
            <a:lstStyle/>
            <a:p>
              <a:r>
                <a:rPr lang="fr-FR" sz="700"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Inspection générale </a:t>
              </a:r>
            </a:p>
            <a:p>
              <a:r>
                <a:rPr lang="fr-FR" sz="700" dirty="0">
                  <a:solidFill>
                    <a:schemeClr val="bg1"/>
                  </a:solidFill>
                  <a:latin typeface="DejaVu Sans" panose="020B0603030804020204" pitchFamily="34" charset="0"/>
                  <a:ea typeface="DejaVu Sans" panose="020B0603030804020204" pitchFamily="34" charset="0"/>
                  <a:cs typeface="DejaVu Sans" panose="020B0603030804020204" pitchFamily="34" charset="0"/>
                </a:rPr>
                <a:t>de l’Éducation nationale</a:t>
              </a:r>
            </a:p>
          </p:txBody>
        </p:sp>
        <p:cxnSp>
          <p:nvCxnSpPr>
            <p:cNvPr id="5" name="Connecteur droit 4"/>
            <p:cNvCxnSpPr/>
            <p:nvPr/>
          </p:nvCxnSpPr>
          <p:spPr>
            <a:xfrm>
              <a:off x="607876" y="6429725"/>
              <a:ext cx="0" cy="216024"/>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10" name="ZoneTexte 9"/>
          <p:cNvSpPr txBox="1"/>
          <p:nvPr/>
        </p:nvSpPr>
        <p:spPr>
          <a:xfrm>
            <a:off x="2279576" y="2348880"/>
            <a:ext cx="3679656" cy="923330"/>
          </a:xfrm>
          <a:prstGeom prst="rect">
            <a:avLst/>
          </a:prstGeom>
          <a:solidFill>
            <a:schemeClr val="bg1"/>
          </a:solidFill>
          <a:ln>
            <a:solidFill>
              <a:schemeClr val="tx1"/>
            </a:solidFill>
          </a:ln>
        </p:spPr>
        <p:txBody>
          <a:bodyPr wrap="square" rtlCol="0">
            <a:spAutoFit/>
          </a:bodyPr>
          <a:lstStyle/>
          <a:p>
            <a:pPr algn="ctr"/>
            <a:r>
              <a:rPr lang="fr-FR" b="1" dirty="0">
                <a:solidFill>
                  <a:srgbClr val="7030A0"/>
                </a:solidFill>
              </a:rPr>
              <a:t>Les élèves les plus faibles échouent en moyenne à plus de 80% des items sur le calcul </a:t>
            </a:r>
          </a:p>
        </p:txBody>
      </p:sp>
      <p:sp>
        <p:nvSpPr>
          <p:cNvPr id="14" name="ZoneTexte 13"/>
          <p:cNvSpPr txBox="1"/>
          <p:nvPr/>
        </p:nvSpPr>
        <p:spPr>
          <a:xfrm>
            <a:off x="6312024" y="764704"/>
            <a:ext cx="3743792" cy="923330"/>
          </a:xfrm>
          <a:prstGeom prst="rect">
            <a:avLst/>
          </a:prstGeom>
          <a:solidFill>
            <a:schemeClr val="bg1"/>
          </a:solidFill>
          <a:ln>
            <a:solidFill>
              <a:schemeClr val="tx1"/>
            </a:solidFill>
          </a:ln>
        </p:spPr>
        <p:txBody>
          <a:bodyPr wrap="square" rtlCol="0">
            <a:spAutoFit/>
          </a:bodyPr>
          <a:lstStyle/>
          <a:p>
            <a:pPr algn="ctr"/>
            <a:r>
              <a:rPr lang="fr-FR" b="1" dirty="0">
                <a:solidFill>
                  <a:srgbClr val="7030A0"/>
                </a:solidFill>
              </a:rPr>
              <a:t>Les élèves les plus forts réussissent en moyenne plus de 80% des items sur le calcul </a:t>
            </a:r>
          </a:p>
        </p:txBody>
      </p:sp>
      <p:sp>
        <p:nvSpPr>
          <p:cNvPr id="13" name="Accolade fermante 12"/>
          <p:cNvSpPr/>
          <p:nvPr/>
        </p:nvSpPr>
        <p:spPr>
          <a:xfrm rot="16200000">
            <a:off x="3881754" y="1898830"/>
            <a:ext cx="504056" cy="3564396"/>
          </a:xfrm>
          <a:prstGeom prst="rightBrace">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Accolade fermante 15"/>
          <p:cNvSpPr/>
          <p:nvPr/>
        </p:nvSpPr>
        <p:spPr>
          <a:xfrm rot="16200000">
            <a:off x="8004212" y="152637"/>
            <a:ext cx="504056" cy="3744416"/>
          </a:xfrm>
          <a:prstGeom prst="rightBrace">
            <a:avLst/>
          </a:prstGeom>
          <a:ln w="57150">
            <a:solidFill>
              <a:srgbClr val="7030A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7" name="Connecteur droit avec flèche 6"/>
          <p:cNvCxnSpPr/>
          <p:nvPr/>
        </p:nvCxnSpPr>
        <p:spPr>
          <a:xfrm flipH="1">
            <a:off x="6528048" y="5712037"/>
            <a:ext cx="3816424" cy="1"/>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8" name="ZoneTexte 17"/>
          <p:cNvSpPr txBox="1"/>
          <p:nvPr/>
        </p:nvSpPr>
        <p:spPr>
          <a:xfrm>
            <a:off x="7536160" y="5527370"/>
            <a:ext cx="1872208" cy="369332"/>
          </a:xfrm>
          <a:prstGeom prst="rect">
            <a:avLst/>
          </a:prstGeom>
          <a:solidFill>
            <a:schemeClr val="bg1"/>
          </a:solidFill>
          <a:ln>
            <a:noFill/>
          </a:ln>
        </p:spPr>
        <p:txBody>
          <a:bodyPr wrap="square" rtlCol="0">
            <a:spAutoFit/>
          </a:bodyPr>
          <a:lstStyle/>
          <a:p>
            <a:pPr algn="ctr"/>
            <a:r>
              <a:rPr lang="fr-FR" b="1" dirty="0">
                <a:solidFill>
                  <a:srgbClr val="FF0000"/>
                </a:solidFill>
              </a:rPr>
              <a:t>57,6% des élèves</a:t>
            </a:r>
          </a:p>
        </p:txBody>
      </p:sp>
      <p:cxnSp>
        <p:nvCxnSpPr>
          <p:cNvPr id="25" name="Connecteur droit avec flèche 24"/>
          <p:cNvCxnSpPr/>
          <p:nvPr/>
        </p:nvCxnSpPr>
        <p:spPr>
          <a:xfrm flipH="1">
            <a:off x="2261574" y="5712037"/>
            <a:ext cx="3834427" cy="0"/>
          </a:xfrm>
          <a:prstGeom prst="straightConnector1">
            <a:avLst/>
          </a:prstGeom>
          <a:ln w="38100">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3287688" y="5517233"/>
            <a:ext cx="1872208" cy="369331"/>
          </a:xfrm>
          <a:prstGeom prst="rect">
            <a:avLst/>
          </a:prstGeom>
          <a:solidFill>
            <a:schemeClr val="bg1"/>
          </a:solidFill>
          <a:ln>
            <a:noFill/>
          </a:ln>
        </p:spPr>
        <p:txBody>
          <a:bodyPr wrap="square" rtlCol="0">
            <a:spAutoFit/>
          </a:bodyPr>
          <a:lstStyle/>
          <a:p>
            <a:pPr algn="ctr"/>
            <a:r>
              <a:rPr lang="fr-FR" b="1" dirty="0">
                <a:solidFill>
                  <a:srgbClr val="FF0000"/>
                </a:solidFill>
              </a:rPr>
              <a:t> 42,4% des élèves</a:t>
            </a:r>
            <a:endParaRPr lang="fr-FR" dirty="0">
              <a:solidFill>
                <a:schemeClr val="accent5">
                  <a:lumMod val="75000"/>
                </a:schemeClr>
              </a:solidFill>
            </a:endParaRPr>
          </a:p>
        </p:txBody>
      </p:sp>
      <p:sp>
        <p:nvSpPr>
          <p:cNvPr id="11" name="Espace réservé du numéro de diapositive 10"/>
          <p:cNvSpPr>
            <a:spLocks noGrp="1"/>
          </p:cNvSpPr>
          <p:nvPr>
            <p:ph type="sldNum" sz="quarter" idx="12"/>
          </p:nvPr>
        </p:nvSpPr>
        <p:spPr/>
        <p:txBody>
          <a:bodyPr/>
          <a:lstStyle/>
          <a:p>
            <a:fld id="{FF2F47E0-9ACB-419A-ADF4-56958805FF84}" type="slidenum">
              <a:rPr lang="fr-FR" smtClean="0"/>
              <a:t>12</a:t>
            </a:fld>
            <a:endParaRPr lang="fr-FR"/>
          </a:p>
        </p:txBody>
      </p:sp>
    </p:spTree>
    <p:extLst>
      <p:ext uri="{BB962C8B-B14F-4D97-AF65-F5344CB8AC3E}">
        <p14:creationId xmlns:p14="http://schemas.microsoft.com/office/powerpoint/2010/main" val="2250088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p:cTn id="27" dur="500" fill="hold"/>
                                        <p:tgtEl>
                                          <p:spTgt spid="17"/>
                                        </p:tgtEl>
                                        <p:attrNameLst>
                                          <p:attrName>ppt_w</p:attrName>
                                        </p:attrNameLst>
                                      </p:cBhvr>
                                      <p:tavLst>
                                        <p:tav tm="0">
                                          <p:val>
                                            <p:fltVal val="0"/>
                                          </p:val>
                                        </p:tav>
                                        <p:tav tm="100000">
                                          <p:val>
                                            <p:strVal val="#ppt_w"/>
                                          </p:val>
                                        </p:tav>
                                      </p:tavLst>
                                    </p:anim>
                                    <p:anim calcmode="lin" valueType="num">
                                      <p:cBhvr>
                                        <p:cTn id="28" dur="500" fill="hold"/>
                                        <p:tgtEl>
                                          <p:spTgt spid="17"/>
                                        </p:tgtEl>
                                        <p:attrNameLst>
                                          <p:attrName>ppt_h</p:attrName>
                                        </p:attrNameLst>
                                      </p:cBhvr>
                                      <p:tavLst>
                                        <p:tav tm="0">
                                          <p:val>
                                            <p:fltVal val="0"/>
                                          </p:val>
                                        </p:tav>
                                        <p:tav tm="100000">
                                          <p:val>
                                            <p:strVal val="#ppt_h"/>
                                          </p:val>
                                        </p:tav>
                                      </p:tavLst>
                                    </p:anim>
                                    <p:animEffect transition="in" filter="fade">
                                      <p:cBhvr>
                                        <p:cTn id="29" dur="500"/>
                                        <p:tgtEl>
                                          <p:spTgt spid="17"/>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par>
                                <p:cTn id="35" presetID="53" presetClass="entr" presetSubtype="16"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 calcmode="lin" valueType="num">
                                      <p:cBhvr>
                                        <p:cTn id="37" dur="500" fill="hold"/>
                                        <p:tgtEl>
                                          <p:spTgt spid="25"/>
                                        </p:tgtEl>
                                        <p:attrNameLst>
                                          <p:attrName>ppt_w</p:attrName>
                                        </p:attrNameLst>
                                      </p:cBhvr>
                                      <p:tavLst>
                                        <p:tav tm="0">
                                          <p:val>
                                            <p:fltVal val="0"/>
                                          </p:val>
                                        </p:tav>
                                        <p:tav tm="100000">
                                          <p:val>
                                            <p:strVal val="#ppt_w"/>
                                          </p:val>
                                        </p:tav>
                                      </p:tavLst>
                                    </p:anim>
                                    <p:anim calcmode="lin" valueType="num">
                                      <p:cBhvr>
                                        <p:cTn id="38" dur="500" fill="hold"/>
                                        <p:tgtEl>
                                          <p:spTgt spid="25"/>
                                        </p:tgtEl>
                                        <p:attrNameLst>
                                          <p:attrName>ppt_h</p:attrName>
                                        </p:attrNameLst>
                                      </p:cBhvr>
                                      <p:tavLst>
                                        <p:tav tm="0">
                                          <p:val>
                                            <p:fltVal val="0"/>
                                          </p:val>
                                        </p:tav>
                                        <p:tav tm="100000">
                                          <p:val>
                                            <p:strVal val="#ppt_h"/>
                                          </p:val>
                                        </p:tav>
                                      </p:tavLst>
                                    </p:anim>
                                    <p:animEffect transition="in" filter="fade">
                                      <p:cBhvr>
                                        <p:cTn id="39" dur="500"/>
                                        <p:tgtEl>
                                          <p:spTgt spid="25"/>
                                        </p:tgtEl>
                                      </p:cBhvr>
                                    </p:animEffect>
                                  </p:childTnLst>
                                </p:cTn>
                              </p:par>
                              <p:par>
                                <p:cTn id="40" presetID="53" presetClass="entr" presetSubtype="16" fill="hold" nodeType="with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P spid="13" grpId="0" animBg="1"/>
      <p:bldP spid="16" grpId="0" animBg="1"/>
      <p:bldP spid="18"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760" y="302359"/>
            <a:ext cx="11217499" cy="6063198"/>
          </a:xfrm>
          <a:prstGeom prst="rect">
            <a:avLst/>
          </a:prstGeom>
        </p:spPr>
        <p:txBody>
          <a:bodyPr wrap="square">
            <a:spAutoFit/>
          </a:bodyPr>
          <a:lstStyle/>
          <a:p>
            <a:r>
              <a:rPr lang="fr-FR" sz="3600" b="1" dirty="0" smtClean="0"/>
              <a:t>En conclusion des études internationales :</a:t>
            </a:r>
            <a:endParaRPr lang="fr-FR" sz="3600" b="1" dirty="0"/>
          </a:p>
          <a:p>
            <a:pPr algn="ctr"/>
            <a:r>
              <a:rPr lang="fr-FR" sz="2800" b="1" dirty="0" smtClean="0">
                <a:hlinkClick r:id="rId2"/>
              </a:rPr>
              <a:t>Des difficultés pour les élèves les plus faibles </a:t>
            </a:r>
          </a:p>
          <a:p>
            <a:pPr algn="ctr"/>
            <a:r>
              <a:rPr lang="fr-FR" sz="2800" b="1" dirty="0" smtClean="0">
                <a:hlinkClick r:id="rId2"/>
              </a:rPr>
              <a:t>mais aussi pour les meilleurs élèves</a:t>
            </a:r>
            <a:r>
              <a:rPr lang="fr-FR" sz="2800" b="1" dirty="0" smtClean="0"/>
              <a:t> </a:t>
            </a:r>
          </a:p>
          <a:p>
            <a:pPr algn="just"/>
            <a:r>
              <a:rPr lang="fr-FR" sz="2800" b="1" dirty="0" smtClean="0"/>
              <a:t>L’enquête montre que 42 % des élèves français ont un niveau faible ou très faible, contre 25 % en moyenne dans les pays participant à l’enquête.</a:t>
            </a:r>
            <a:r>
              <a:rPr lang="fr-FR" sz="2800" dirty="0" smtClean="0"/>
              <a:t> </a:t>
            </a:r>
          </a:p>
          <a:p>
            <a:pPr algn="just"/>
            <a:r>
              <a:rPr lang="fr-FR" sz="2400" dirty="0" smtClean="0"/>
              <a:t>Ces </a:t>
            </a:r>
            <a:r>
              <a:rPr lang="fr-FR" sz="2400" dirty="0"/>
              <a:t>élèves possèdent, au mieux, certaines connaissances de base en mathématiques mais ne sont pas en mesure d’appliquer ces connaissances dans des situations simples. </a:t>
            </a:r>
            <a:endParaRPr lang="fr-FR" sz="2400" dirty="0" smtClean="0"/>
          </a:p>
          <a:p>
            <a:pPr algn="just"/>
            <a:endParaRPr lang="fr-FR" sz="2400" dirty="0" smtClean="0"/>
          </a:p>
          <a:p>
            <a:pPr algn="just"/>
            <a:r>
              <a:rPr lang="fr-FR" sz="2800" b="1" dirty="0"/>
              <a:t>P</a:t>
            </a:r>
            <a:r>
              <a:rPr lang="fr-FR" sz="2800" b="1" dirty="0" smtClean="0"/>
              <a:t>our </a:t>
            </a:r>
            <a:r>
              <a:rPr lang="fr-FR" sz="2800" b="1" dirty="0"/>
              <a:t>les meilleurs </a:t>
            </a:r>
            <a:r>
              <a:rPr lang="fr-FR" sz="2800" b="1" dirty="0" smtClean="0"/>
              <a:t>élèves</a:t>
            </a:r>
            <a:r>
              <a:rPr lang="fr-FR" sz="2800" b="1" dirty="0"/>
              <a:t> </a:t>
            </a:r>
            <a:r>
              <a:rPr lang="fr-FR" sz="2800" b="1" dirty="0" smtClean="0"/>
              <a:t>: </a:t>
            </a:r>
            <a:r>
              <a:rPr lang="fr-FR" sz="2800" b="1" dirty="0"/>
              <a:t>la proportion est nettement plus faible en France</a:t>
            </a:r>
            <a:r>
              <a:rPr lang="fr-FR" sz="2800" dirty="0"/>
              <a:t> que dans les autres pays de l’OCDE participant à l’enquête</a:t>
            </a:r>
            <a:r>
              <a:rPr lang="fr-FR" sz="2800" dirty="0" smtClean="0"/>
              <a:t>.</a:t>
            </a:r>
          </a:p>
          <a:p>
            <a:pPr algn="just"/>
            <a:endParaRPr lang="fr-FR" sz="2800" dirty="0"/>
          </a:p>
          <a:p>
            <a:pPr algn="just"/>
            <a:r>
              <a:rPr lang="fr-FR" sz="2800" b="1" dirty="0"/>
              <a:t>Ces performances se retrouvent aussi bien au niveau des filles que des garçons</a:t>
            </a:r>
            <a:r>
              <a:rPr lang="fr-FR" sz="2800" dirty="0"/>
              <a:t>, avec une différence globale significative légèrement en défaveur des filles. </a:t>
            </a:r>
          </a:p>
        </p:txBody>
      </p:sp>
      <p:sp>
        <p:nvSpPr>
          <p:cNvPr id="4" name="Espace réservé du numéro de diapositive 3"/>
          <p:cNvSpPr>
            <a:spLocks noGrp="1"/>
          </p:cNvSpPr>
          <p:nvPr>
            <p:ph type="sldNum" sz="quarter" idx="12"/>
          </p:nvPr>
        </p:nvSpPr>
        <p:spPr/>
        <p:txBody>
          <a:bodyPr/>
          <a:lstStyle/>
          <a:p>
            <a:fld id="{FF2F47E0-9ACB-419A-ADF4-56958805FF84}" type="slidenum">
              <a:rPr lang="fr-FR" smtClean="0"/>
              <a:t>13</a:t>
            </a:fld>
            <a:endParaRPr lang="fr-FR"/>
          </a:p>
        </p:txBody>
      </p:sp>
    </p:spTree>
    <p:extLst>
      <p:ext uri="{BB962C8B-B14F-4D97-AF65-F5344CB8AC3E}">
        <p14:creationId xmlns:p14="http://schemas.microsoft.com/office/powerpoint/2010/main" val="3631957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2885" y="1386196"/>
            <a:ext cx="10419008" cy="3108543"/>
          </a:xfrm>
          <a:prstGeom prst="rect">
            <a:avLst/>
          </a:prstGeom>
        </p:spPr>
        <p:txBody>
          <a:bodyPr wrap="square">
            <a:spAutoFit/>
          </a:bodyPr>
          <a:lstStyle/>
          <a:p>
            <a:r>
              <a:rPr lang="fr-FR" sz="2800" b="1" dirty="0" smtClean="0">
                <a:hlinkClick r:id="rId2"/>
              </a:rPr>
              <a:t>Des </a:t>
            </a:r>
            <a:r>
              <a:rPr lang="fr-FR" sz="2800" b="1" dirty="0">
                <a:hlinkClick r:id="rId2"/>
              </a:rPr>
              <a:t>difficultés marquées dans les écoles les plus défavorisées</a:t>
            </a:r>
            <a:r>
              <a:rPr lang="fr-FR" sz="2800" b="1" dirty="0"/>
              <a:t> </a:t>
            </a:r>
          </a:p>
          <a:p>
            <a:pPr algn="just"/>
            <a:r>
              <a:rPr lang="fr-FR" sz="2800" dirty="0"/>
              <a:t>Les difficultés scolaires en mathématiques se retrouvent </a:t>
            </a:r>
            <a:r>
              <a:rPr lang="fr-FR" sz="2800" b="1" dirty="0"/>
              <a:t>particulièrement dans les écoles qui concentrent les publics les plus défavorisés socialement</a:t>
            </a:r>
            <a:r>
              <a:rPr lang="fr-FR" sz="2800" dirty="0"/>
              <a:t> et celles qui regroupent une majorité d’élèves dont la langue maternelle n’est pas le français. Pour chacune de ces deux catégories d’établissement, le score moyen en France est parmi les plus faibles des pays de l’OCDE participant à l’enquête.</a:t>
            </a:r>
            <a:endParaRPr lang="fr-FR" sz="2800" dirty="0">
              <a:effectLst/>
            </a:endParaRPr>
          </a:p>
        </p:txBody>
      </p:sp>
      <p:sp>
        <p:nvSpPr>
          <p:cNvPr id="4" name="Espace réservé du numéro de diapositive 3"/>
          <p:cNvSpPr>
            <a:spLocks noGrp="1"/>
          </p:cNvSpPr>
          <p:nvPr>
            <p:ph type="sldNum" sz="quarter" idx="12"/>
          </p:nvPr>
        </p:nvSpPr>
        <p:spPr/>
        <p:txBody>
          <a:bodyPr/>
          <a:lstStyle/>
          <a:p>
            <a:fld id="{FF2F47E0-9ACB-419A-ADF4-56958805FF84}" type="slidenum">
              <a:rPr lang="fr-FR" smtClean="0"/>
              <a:t>14</a:t>
            </a:fld>
            <a:endParaRPr lang="fr-FR"/>
          </a:p>
        </p:txBody>
      </p:sp>
    </p:spTree>
    <p:extLst>
      <p:ext uri="{BB962C8B-B14F-4D97-AF65-F5344CB8AC3E}">
        <p14:creationId xmlns:p14="http://schemas.microsoft.com/office/powerpoint/2010/main" val="251287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0506" y="618978"/>
            <a:ext cx="11211950" cy="394349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fontScale="90000"/>
          </a:bodyPr>
          <a:lstStyle/>
          <a:p>
            <a:r>
              <a:rPr lang="fr-FR" b="1" i="1" dirty="0" smtClean="0"/>
              <a:t>Question 1 : </a:t>
            </a:r>
            <a:r>
              <a:rPr lang="fr-FR" b="1" dirty="0" smtClean="0"/>
              <a:t/>
            </a:r>
            <a:br>
              <a:rPr lang="fr-FR" b="1" dirty="0" smtClean="0"/>
            </a:br>
            <a:r>
              <a:rPr lang="fr-FR" b="1" dirty="0" smtClean="0"/>
              <a:t>Quel </a:t>
            </a:r>
            <a:r>
              <a:rPr lang="fr-FR" b="1" dirty="0"/>
              <a:t>apprentissage de la notion de nombre</a:t>
            </a:r>
            <a:r>
              <a:rPr lang="fr-FR" b="1" dirty="0" smtClean="0"/>
              <a:t>? </a:t>
            </a:r>
            <a:br>
              <a:rPr lang="fr-FR" b="1" dirty="0" smtClean="0"/>
            </a:br>
            <a:r>
              <a:rPr lang="fr-FR" b="1" dirty="0" smtClean="0"/>
              <a:t>Quelles </a:t>
            </a:r>
            <a:r>
              <a:rPr lang="fr-FR" b="1" dirty="0"/>
              <a:t>difficultés dans l’écriture des nombres</a:t>
            </a:r>
            <a:r>
              <a:rPr lang="fr-FR" b="1" dirty="0" smtClean="0"/>
              <a:t>?</a:t>
            </a:r>
            <a:endParaRPr lang="fr-FR" b="1" dirty="0"/>
          </a:p>
        </p:txBody>
      </p:sp>
      <p:sp>
        <p:nvSpPr>
          <p:cNvPr id="3" name="Espace réservé du texte 2"/>
          <p:cNvSpPr>
            <a:spLocks noGrp="1"/>
          </p:cNvSpPr>
          <p:nvPr>
            <p:ph type="body" idx="1"/>
          </p:nvPr>
        </p:nvSpPr>
        <p:spPr>
          <a:xfrm>
            <a:off x="520506" y="4562475"/>
            <a:ext cx="11211950" cy="1500187"/>
          </a:xfrm>
          <a:pattFill prst="pct25">
            <a:fgClr>
              <a:schemeClr val="accent1">
                <a:lumMod val="60000"/>
                <a:lumOff val="40000"/>
              </a:schemeClr>
            </a:fgClr>
            <a:bgClr>
              <a:schemeClr val="bg1"/>
            </a:bgClr>
          </a:pattFill>
        </p:spPr>
        <p:txBody>
          <a:bodyPr>
            <a:normAutofit/>
          </a:bodyPr>
          <a:lstStyle/>
          <a:p>
            <a:pPr algn="r"/>
            <a:endParaRPr lang="fr-FR" sz="3200" dirty="0" smtClean="0"/>
          </a:p>
          <a:p>
            <a:pPr algn="r"/>
            <a:r>
              <a:rPr lang="fr-FR" sz="3200" b="1" dirty="0" smtClean="0">
                <a:solidFill>
                  <a:schemeClr val="tx1"/>
                </a:solidFill>
              </a:rPr>
              <a:t>Intervention à partir des travaux de recherche de Michel FAYOL</a:t>
            </a:r>
            <a:endParaRPr lang="fr-FR" sz="3200" b="1" dirty="0">
              <a:solidFill>
                <a:schemeClr val="tx1"/>
              </a:solidFill>
            </a:endParaRP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15</a:t>
            </a:fld>
            <a:endParaRPr lang="fr-FR"/>
          </a:p>
        </p:txBody>
      </p:sp>
    </p:spTree>
    <p:extLst>
      <p:ext uri="{BB962C8B-B14F-4D97-AF65-F5344CB8AC3E}">
        <p14:creationId xmlns:p14="http://schemas.microsoft.com/office/powerpoint/2010/main" val="1187845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La construction du nombre : l’importance de la maternelle </a:t>
            </a:r>
            <a:endParaRPr lang="fr-FR" b="1" dirty="0"/>
          </a:p>
        </p:txBody>
      </p:sp>
      <p:sp>
        <p:nvSpPr>
          <p:cNvPr id="3" name="Espace réservé du contenu 2"/>
          <p:cNvSpPr>
            <a:spLocks noGrp="1"/>
          </p:cNvSpPr>
          <p:nvPr>
            <p:ph idx="1"/>
          </p:nvPr>
        </p:nvSpPr>
        <p:spPr/>
        <p:txBody>
          <a:bodyPr/>
          <a:lstStyle/>
          <a:p>
            <a:pPr marL="0" indent="0">
              <a:buNone/>
            </a:pPr>
            <a:r>
              <a:rPr lang="fr-FR" dirty="0"/>
              <a:t>A l’entrée à l’école maternelle les enfants ont des différences </a:t>
            </a:r>
            <a:r>
              <a:rPr lang="fr-FR" dirty="0" smtClean="0"/>
              <a:t>très </a:t>
            </a:r>
            <a:r>
              <a:rPr lang="fr-FR" dirty="0"/>
              <a:t>importantes concernant ces 3 capacités : </a:t>
            </a:r>
          </a:p>
          <a:p>
            <a:r>
              <a:rPr lang="fr-FR" dirty="0"/>
              <a:t>- Discriminer des petits ensembles (petites quantités). </a:t>
            </a:r>
          </a:p>
          <a:p>
            <a:r>
              <a:rPr lang="fr-FR" dirty="0"/>
              <a:t>- Discriminer en comparant des « grandes » quantités, des grandeurs</a:t>
            </a:r>
            <a:r>
              <a:rPr lang="fr-FR" dirty="0" smtClean="0"/>
              <a:t>.</a:t>
            </a:r>
          </a:p>
          <a:p>
            <a:r>
              <a:rPr lang="fr-FR" dirty="0"/>
              <a:t> - Connaitre des noms de nombres et des chiffres. </a:t>
            </a: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16</a:t>
            </a:fld>
            <a:endParaRPr lang="fr-FR"/>
          </a:p>
        </p:txBody>
      </p:sp>
    </p:spTree>
    <p:extLst>
      <p:ext uri="{BB962C8B-B14F-4D97-AF65-F5344CB8AC3E}">
        <p14:creationId xmlns:p14="http://schemas.microsoft.com/office/powerpoint/2010/main" val="2171753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a:t>Ce que les enfants ne savent pas à l’entrée en </a:t>
            </a:r>
            <a:r>
              <a:rPr lang="fr-FR" dirty="0" smtClean="0"/>
              <a:t>maternelle: </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Ils </a:t>
            </a:r>
            <a:r>
              <a:rPr lang="fr-FR" dirty="0"/>
              <a:t>ne savent pas : </a:t>
            </a:r>
          </a:p>
          <a:p>
            <a:r>
              <a:rPr lang="fr-FR" dirty="0" smtClean="0"/>
              <a:t> </a:t>
            </a:r>
            <a:r>
              <a:rPr lang="fr-FR" dirty="0"/>
              <a:t>A quoi servent les nombres et les noms de nombres ;  </a:t>
            </a:r>
          </a:p>
          <a:p>
            <a:r>
              <a:rPr lang="fr-FR" dirty="0" smtClean="0"/>
              <a:t>Dénombrer </a:t>
            </a:r>
            <a:r>
              <a:rPr lang="fr-FR" dirty="0"/>
              <a:t>de manière précise. </a:t>
            </a:r>
          </a:p>
          <a:p>
            <a:r>
              <a:rPr lang="fr-FR" dirty="0" smtClean="0"/>
              <a:t>Relier </a:t>
            </a:r>
            <a:r>
              <a:rPr lang="fr-FR" dirty="0"/>
              <a:t>les noms de nombres (ou les chiffres arabes) aux quantités. (Attention aux enfants qui ont un langage très développé, cela ne signifie pas que la capacité est mieux développée). </a:t>
            </a:r>
          </a:p>
          <a:p>
            <a:r>
              <a:rPr lang="fr-FR" dirty="0" smtClean="0"/>
              <a:t>Comment </a:t>
            </a:r>
            <a:r>
              <a:rPr lang="fr-FR" dirty="0"/>
              <a:t>fonctionne le système numérique (composer, décomposer, recomposer). </a:t>
            </a:r>
          </a:p>
          <a:p>
            <a:r>
              <a:rPr lang="fr-FR" dirty="0" smtClean="0"/>
              <a:t>Evoquer </a:t>
            </a:r>
            <a:r>
              <a:rPr lang="fr-FR" dirty="0"/>
              <a:t>les quantités à partir du verbal ou des noms de nombres.  </a:t>
            </a:r>
          </a:p>
          <a:p>
            <a:pPr marL="0" indent="0" algn="ctr">
              <a:buNone/>
            </a:pPr>
            <a:r>
              <a:rPr lang="fr-FR" i="1" dirty="0"/>
              <a:t>Tout cela, ils devront le découvrir et l’apprendre à l’école.  </a:t>
            </a: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17</a:t>
            </a:fld>
            <a:endParaRPr lang="fr-FR"/>
          </a:p>
        </p:txBody>
      </p:sp>
    </p:spTree>
    <p:extLst>
      <p:ext uri="{BB962C8B-B14F-4D97-AF65-F5344CB8AC3E}">
        <p14:creationId xmlns:p14="http://schemas.microsoft.com/office/powerpoint/2010/main" val="952109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que les enfants vont apprendre à l’école maternelle :</a:t>
            </a:r>
            <a:endParaRPr lang="fr-FR" dirty="0"/>
          </a:p>
        </p:txBody>
      </p:sp>
      <p:sp>
        <p:nvSpPr>
          <p:cNvPr id="3" name="Espace réservé du contenu 2"/>
          <p:cNvSpPr>
            <a:spLocks noGrp="1"/>
          </p:cNvSpPr>
          <p:nvPr>
            <p:ph idx="1"/>
          </p:nvPr>
        </p:nvSpPr>
        <p:spPr/>
        <p:txBody>
          <a:bodyPr/>
          <a:lstStyle/>
          <a:p>
            <a:pPr marL="0" indent="0">
              <a:buNone/>
            </a:pPr>
            <a:r>
              <a:rPr lang="fr-FR" dirty="0"/>
              <a:t> Ainsi au cycle 1, les élèves doivent acquérir la logique numérique, c’est-à-dire : </a:t>
            </a:r>
          </a:p>
          <a:p>
            <a:pPr marL="0" indent="0">
              <a:buNone/>
            </a:pPr>
            <a:r>
              <a:rPr lang="fr-FR" dirty="0"/>
              <a:t>- L’emboitement (2 contient 1, 3 contient 2, 4 contient 3…) </a:t>
            </a:r>
          </a:p>
          <a:p>
            <a:pPr marL="0" indent="0">
              <a:buNone/>
            </a:pPr>
            <a:r>
              <a:rPr lang="fr-FR" dirty="0"/>
              <a:t>- La relation d’ordre (4 est avant 5, 5 est avant 6, 6 avant 7….) </a:t>
            </a:r>
          </a:p>
          <a:p>
            <a:pPr marL="0" indent="0">
              <a:buNone/>
            </a:pPr>
            <a:r>
              <a:rPr lang="fr-FR" dirty="0"/>
              <a:t>- L’itération de l’unité : n,   n+1,   (n+1) +1… </a:t>
            </a:r>
          </a:p>
          <a:p>
            <a:pPr marL="0" indent="0">
              <a:buNone/>
            </a:pPr>
            <a:r>
              <a:rPr lang="fr-FR" dirty="0"/>
              <a:t>- L’égalité des distances entre successeurs  (entre 7 et 8 c’est le même écart qu’entre 2 et 3)</a:t>
            </a: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18</a:t>
            </a:fld>
            <a:endParaRPr lang="fr-FR"/>
          </a:p>
        </p:txBody>
      </p:sp>
    </p:spTree>
    <p:extLst>
      <p:ext uri="{BB962C8B-B14F-4D97-AF65-F5344CB8AC3E}">
        <p14:creationId xmlns:p14="http://schemas.microsoft.com/office/powerpoint/2010/main" val="3266347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Ce que les enfants vont apprendre à l’école maternelle </a:t>
            </a:r>
            <a:r>
              <a:rPr lang="fr-FR" dirty="0" smtClean="0"/>
              <a:t>:</a:t>
            </a:r>
            <a:endParaRPr lang="fr-FR" dirty="0"/>
          </a:p>
        </p:txBody>
      </p:sp>
      <p:sp>
        <p:nvSpPr>
          <p:cNvPr id="3" name="Espace réservé du contenu 2"/>
          <p:cNvSpPr>
            <a:spLocks noGrp="1"/>
          </p:cNvSpPr>
          <p:nvPr>
            <p:ph idx="1"/>
          </p:nvPr>
        </p:nvSpPr>
        <p:spPr/>
        <p:txBody>
          <a:bodyPr/>
          <a:lstStyle/>
          <a:p>
            <a:pPr marL="0" indent="0">
              <a:buNone/>
            </a:pPr>
            <a:r>
              <a:rPr lang="fr-FR" dirty="0"/>
              <a:t>- A</a:t>
            </a:r>
            <a:r>
              <a:rPr lang="fr-FR" dirty="0" smtClean="0"/>
              <a:t>ffiner </a:t>
            </a:r>
            <a:r>
              <a:rPr lang="fr-FR" dirty="0"/>
              <a:t>les capacités de comparaisons des grandeurs et des quantités.  </a:t>
            </a:r>
          </a:p>
          <a:p>
            <a:pPr marL="0" indent="0">
              <a:buNone/>
            </a:pPr>
            <a:r>
              <a:rPr lang="fr-FR" dirty="0"/>
              <a:t>- Etablir l’équivalence des quantités : correspondance terme à terme. </a:t>
            </a:r>
          </a:p>
          <a:p>
            <a:pPr marL="0" indent="0">
              <a:buNone/>
            </a:pPr>
            <a:r>
              <a:rPr lang="fr-FR" dirty="0"/>
              <a:t>- Faire acquérir un ou des systèmes symboliques : noms de nombres, chiffres arabes (au-delà de 20 c’est plus compliqué) </a:t>
            </a:r>
          </a:p>
          <a:p>
            <a:pPr marL="0" indent="0">
              <a:buNone/>
            </a:pPr>
            <a:r>
              <a:rPr lang="fr-FR" dirty="0"/>
              <a:t>- Associer les symboles aux quantités (et inversement) ce qui demande du temps. </a:t>
            </a: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19</a:t>
            </a:fld>
            <a:endParaRPr lang="fr-FR"/>
          </a:p>
        </p:txBody>
      </p:sp>
    </p:spTree>
    <p:extLst>
      <p:ext uri="{BB962C8B-B14F-4D97-AF65-F5344CB8AC3E}">
        <p14:creationId xmlns:p14="http://schemas.microsoft.com/office/powerpoint/2010/main" val="10432906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Plan de l’intervention</a:t>
            </a:r>
            <a:endParaRPr lang="fr-FR" dirty="0"/>
          </a:p>
        </p:txBody>
      </p:sp>
      <p:sp>
        <p:nvSpPr>
          <p:cNvPr id="3" name="Espace réservé du contenu 2"/>
          <p:cNvSpPr>
            <a:spLocks noGrp="1"/>
          </p:cNvSpPr>
          <p:nvPr>
            <p:ph idx="1"/>
          </p:nvPr>
        </p:nvSpPr>
        <p:spPr>
          <a:xfrm>
            <a:off x="564776" y="1438835"/>
            <a:ext cx="10789024" cy="5150224"/>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fr-FR" dirty="0" smtClean="0"/>
              <a:t>Etat des lieux : le plan </a:t>
            </a:r>
            <a:r>
              <a:rPr lang="fr-FR" smtClean="0"/>
              <a:t>math national – la mission départementale</a:t>
            </a:r>
            <a:endParaRPr lang="fr-FR" dirty="0" smtClean="0"/>
          </a:p>
          <a:p>
            <a:r>
              <a:rPr lang="fr-FR" dirty="0" smtClean="0"/>
              <a:t>QUESTION 1: </a:t>
            </a:r>
            <a:r>
              <a:rPr lang="fr-FR" dirty="0"/>
              <a:t>Quel apprentissage de la notion de </a:t>
            </a:r>
            <a:r>
              <a:rPr lang="fr-FR" dirty="0" smtClean="0"/>
              <a:t>nombre?</a:t>
            </a:r>
            <a:r>
              <a:rPr lang="fr-FR" dirty="0"/>
              <a:t> </a:t>
            </a:r>
            <a:r>
              <a:rPr lang="fr-FR" dirty="0" smtClean="0"/>
              <a:t>Quelles </a:t>
            </a:r>
            <a:r>
              <a:rPr lang="fr-FR" dirty="0"/>
              <a:t>difficultés dans l’écriture des </a:t>
            </a:r>
            <a:r>
              <a:rPr lang="fr-FR" dirty="0" smtClean="0"/>
              <a:t>nombres?</a:t>
            </a:r>
            <a:endParaRPr lang="fr-FR" dirty="0"/>
          </a:p>
          <a:p>
            <a:r>
              <a:rPr lang="fr-FR" dirty="0"/>
              <a:t>QUESTION </a:t>
            </a:r>
            <a:r>
              <a:rPr lang="fr-FR" dirty="0" smtClean="0"/>
              <a:t>2: </a:t>
            </a:r>
            <a:r>
              <a:rPr lang="fr-FR" dirty="0"/>
              <a:t>Quels enjeux du </a:t>
            </a:r>
            <a:r>
              <a:rPr lang="fr-FR" dirty="0" smtClean="0"/>
              <a:t>calcul </a:t>
            </a:r>
            <a:r>
              <a:rPr lang="fr-FR" dirty="0"/>
              <a:t>à l’école </a:t>
            </a:r>
            <a:r>
              <a:rPr lang="fr-FR" dirty="0" smtClean="0"/>
              <a:t>primaire?</a:t>
            </a:r>
            <a:endParaRPr lang="fr-FR" dirty="0"/>
          </a:p>
          <a:p>
            <a:r>
              <a:rPr lang="fr-FR" dirty="0" smtClean="0"/>
              <a:t>Préconisations des experts </a:t>
            </a:r>
            <a:endParaRPr lang="fr-FR" dirty="0"/>
          </a:p>
          <a:p>
            <a:r>
              <a:rPr lang="fr-FR" dirty="0" smtClean="0"/>
              <a:t>Des pistes pour un distanciel (travail en équipe)</a:t>
            </a:r>
          </a:p>
          <a:p>
            <a:pPr marL="0" indent="0">
              <a:buNone/>
            </a:pPr>
            <a:endParaRPr lang="fr-FR" dirty="0" smtClean="0"/>
          </a:p>
          <a:p>
            <a:pPr marL="0" indent="0">
              <a:buNone/>
            </a:pPr>
            <a:r>
              <a:rPr lang="fr-FR" sz="2600" dirty="0" smtClean="0"/>
              <a:t>(sources : IGEN, CNESCO, chercheurs Michel FAYOL, Christine MANGIANTE)</a:t>
            </a: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2</a:t>
            </a:fld>
            <a:endParaRPr lang="fr-FR"/>
          </a:p>
        </p:txBody>
      </p:sp>
    </p:spTree>
    <p:extLst>
      <p:ext uri="{BB962C8B-B14F-4D97-AF65-F5344CB8AC3E}">
        <p14:creationId xmlns:p14="http://schemas.microsoft.com/office/powerpoint/2010/main" val="24415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Ce que l’on peut attendre à la fin de l’école maternelle :</a:t>
            </a: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a:t>Activités avec nombres de plus en plus grands : </a:t>
            </a:r>
          </a:p>
          <a:p>
            <a:pPr marL="0" indent="0">
              <a:buNone/>
            </a:pPr>
            <a:r>
              <a:rPr lang="fr-FR" dirty="0"/>
              <a:t>- Reconnaitre, dénombrer, comparer, ordonner des collections puis les symboles correspondants (jusqu’à 10). </a:t>
            </a:r>
          </a:p>
          <a:p>
            <a:pPr marL="0" indent="0">
              <a:buNone/>
            </a:pPr>
            <a:r>
              <a:rPr lang="fr-FR" dirty="0"/>
              <a:t>- Associer différentes représentations ; utiliser des collections témoins (doigts) puis des symboles. </a:t>
            </a:r>
          </a:p>
          <a:p>
            <a:pPr marL="0" indent="0">
              <a:buNone/>
            </a:pPr>
            <a:r>
              <a:rPr lang="fr-FR" dirty="0"/>
              <a:t>- Dénombrer (dire combien il y a) et savoir donner « x » ; savoir associer des collections (quantités) aux symboles et inversement.  </a:t>
            </a:r>
          </a:p>
          <a:p>
            <a:pPr marL="0" indent="0">
              <a:buNone/>
            </a:pPr>
            <a:r>
              <a:rPr lang="fr-FR" dirty="0"/>
              <a:t>- Comparer, décomposer (1 et encore 1 et encore 1 et encore 1 c’est 4 ; 2 et encore 2 c’est 4) </a:t>
            </a:r>
          </a:p>
          <a:p>
            <a:pPr marL="0" indent="0">
              <a:buNone/>
            </a:pPr>
            <a:r>
              <a:rPr lang="fr-FR" dirty="0" smtClean="0"/>
              <a:t>- </a:t>
            </a:r>
            <a:r>
              <a:rPr lang="fr-FR" dirty="0"/>
              <a:t>Résoudre des problèmes en action à partir de petites histoires, à partir de situations. Passage progressif au verbal. </a:t>
            </a: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20</a:t>
            </a:fld>
            <a:endParaRPr lang="fr-FR"/>
          </a:p>
        </p:txBody>
      </p:sp>
    </p:spTree>
    <p:extLst>
      <p:ext uri="{BB962C8B-B14F-4D97-AF65-F5344CB8AC3E}">
        <p14:creationId xmlns:p14="http://schemas.microsoft.com/office/powerpoint/2010/main" val="164062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Et pourtant : </a:t>
            </a:r>
            <a:br>
              <a:rPr lang="fr-FR" dirty="0" smtClean="0"/>
            </a:br>
            <a:r>
              <a:rPr lang="fr-FR" dirty="0" smtClean="0"/>
              <a:t>les performances </a:t>
            </a:r>
            <a:r>
              <a:rPr lang="fr-FR" dirty="0"/>
              <a:t>en fin de GS maternelle </a:t>
            </a:r>
          </a:p>
        </p:txBody>
      </p:sp>
      <p:sp>
        <p:nvSpPr>
          <p:cNvPr id="3" name="Espace réservé du contenu 2"/>
          <p:cNvSpPr>
            <a:spLocks noGrp="1"/>
          </p:cNvSpPr>
          <p:nvPr>
            <p:ph idx="1"/>
          </p:nvPr>
        </p:nvSpPr>
        <p:spPr/>
        <p:txBody>
          <a:bodyPr>
            <a:normAutofit fontScale="77500" lnSpcReduction="20000"/>
          </a:bodyPr>
          <a:lstStyle/>
          <a:p>
            <a:pPr marL="0" indent="0">
              <a:buNone/>
            </a:pPr>
            <a:r>
              <a:rPr lang="fr-FR" sz="4600" b="1" dirty="0" smtClean="0"/>
              <a:t>niveaux </a:t>
            </a:r>
            <a:r>
              <a:rPr lang="fr-FR" sz="4600" b="1" dirty="0"/>
              <a:t>de </a:t>
            </a:r>
            <a:r>
              <a:rPr lang="fr-FR" sz="4600" b="1" dirty="0" smtClean="0"/>
              <a:t>maîtrise </a:t>
            </a:r>
            <a:r>
              <a:rPr lang="fr-FR" sz="4600" b="1" dirty="0"/>
              <a:t>des enfants concernant : </a:t>
            </a:r>
          </a:p>
          <a:p>
            <a:pPr marL="0" indent="0">
              <a:buNone/>
            </a:pPr>
            <a:r>
              <a:rPr lang="fr-FR" dirty="0"/>
              <a:t>- L’ordre stable des nombres (OS) = 62,5% </a:t>
            </a:r>
          </a:p>
          <a:p>
            <a:pPr marL="0" indent="0">
              <a:buNone/>
            </a:pPr>
            <a:r>
              <a:rPr lang="fr-FR" dirty="0"/>
              <a:t>- La correspondance Terme à terme (CTT) = 95,3 % </a:t>
            </a:r>
          </a:p>
          <a:p>
            <a:pPr marL="0" indent="0">
              <a:buNone/>
            </a:pPr>
            <a:r>
              <a:rPr lang="fr-FR" dirty="0"/>
              <a:t>- La cardinalité (C), le dernier élément désigné correspond au cardinal de la collection) = 65,7 % </a:t>
            </a:r>
          </a:p>
          <a:p>
            <a:pPr marL="0" indent="0">
              <a:buNone/>
            </a:pPr>
            <a:r>
              <a:rPr lang="fr-FR" dirty="0"/>
              <a:t> </a:t>
            </a:r>
            <a:r>
              <a:rPr lang="fr-FR" b="1" i="1" dirty="0"/>
              <a:t>Lorsqu’on cumule les caractéristiques, les moyennes baissent fortement : </a:t>
            </a:r>
          </a:p>
          <a:p>
            <a:pPr marL="0" indent="0">
              <a:buNone/>
            </a:pPr>
            <a:r>
              <a:rPr lang="fr-FR" dirty="0"/>
              <a:t>- OS + CTT = 59,1 % </a:t>
            </a:r>
          </a:p>
          <a:p>
            <a:pPr marL="0" indent="0">
              <a:buNone/>
            </a:pPr>
            <a:r>
              <a:rPr lang="fr-FR" dirty="0"/>
              <a:t>- OS + C = 43, 3 % </a:t>
            </a:r>
          </a:p>
          <a:p>
            <a:pPr marL="0" indent="0">
              <a:buNone/>
            </a:pPr>
            <a:r>
              <a:rPr lang="fr-FR" dirty="0"/>
              <a:t>- CTT + C = 65, 7 % </a:t>
            </a:r>
          </a:p>
          <a:p>
            <a:pPr marL="0" indent="0">
              <a:buNone/>
            </a:pPr>
            <a:r>
              <a:rPr lang="fr-FR" dirty="0"/>
              <a:t>- Les trois (OS + CTT + C) = 44, 2 % </a:t>
            </a:r>
          </a:p>
          <a:p>
            <a:pPr marL="0" indent="0">
              <a:buNone/>
            </a:pPr>
            <a:r>
              <a:rPr lang="fr-FR" dirty="0"/>
              <a:t>A l’entrée au CP, les dénombrements qui dépassent 5, 6 sont des procédures qui doivent encore être </a:t>
            </a:r>
            <a:r>
              <a:rPr lang="fr-FR" dirty="0" smtClean="0"/>
              <a:t>travaillées.</a:t>
            </a:r>
            <a:endParaRPr lang="fr-FR"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21</a:t>
            </a:fld>
            <a:endParaRPr lang="fr-FR"/>
          </a:p>
        </p:txBody>
      </p:sp>
    </p:spTree>
    <p:extLst>
      <p:ext uri="{BB962C8B-B14F-4D97-AF65-F5344CB8AC3E}">
        <p14:creationId xmlns:p14="http://schemas.microsoft.com/office/powerpoint/2010/main" val="1411088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enjeux du cycle 2: </a:t>
            </a:r>
            <a:endParaRPr lang="fr-FR" b="1" dirty="0"/>
          </a:p>
        </p:txBody>
      </p:sp>
      <p:sp>
        <p:nvSpPr>
          <p:cNvPr id="3" name="Espace réservé du contenu 2"/>
          <p:cNvSpPr>
            <a:spLocks noGrp="1"/>
          </p:cNvSpPr>
          <p:nvPr>
            <p:ph idx="1"/>
          </p:nvPr>
        </p:nvSpPr>
        <p:spPr/>
        <p:txBody>
          <a:bodyPr>
            <a:normAutofit fontScale="92500" lnSpcReduction="10000"/>
          </a:bodyPr>
          <a:lstStyle/>
          <a:p>
            <a:r>
              <a:rPr lang="fr-FR" dirty="0" smtClean="0"/>
              <a:t> </a:t>
            </a:r>
            <a:r>
              <a:rPr lang="fr-FR" dirty="0"/>
              <a:t>Ce que doivent apprendre les enfants, c’est que l’</a:t>
            </a:r>
            <a:r>
              <a:rPr lang="fr-FR" b="1" dirty="0"/>
              <a:t>on peut manipuler des symboles en ayant une correspondance avec les quantités</a:t>
            </a:r>
            <a:r>
              <a:rPr lang="fr-FR" dirty="0"/>
              <a:t>,  </a:t>
            </a:r>
          </a:p>
          <a:p>
            <a:r>
              <a:rPr lang="fr-FR" dirty="0" smtClean="0"/>
              <a:t>Les </a:t>
            </a:r>
            <a:r>
              <a:rPr lang="fr-FR" b="1" dirty="0"/>
              <a:t>opérations servent à utiliser et combiner des symboles suivant des règles </a:t>
            </a:r>
            <a:r>
              <a:rPr lang="fr-FR" dirty="0"/>
              <a:t>(addition, soustraction, multiplication…) plutôt que de </a:t>
            </a:r>
            <a:r>
              <a:rPr lang="fr-FR" b="1" dirty="0"/>
              <a:t>réaliser des transformations </a:t>
            </a:r>
            <a:r>
              <a:rPr lang="fr-FR" dirty="0"/>
              <a:t>(ajouter, enlever, partager) portant sur les quantités concrètes correspondant à ces symboles.  </a:t>
            </a:r>
          </a:p>
          <a:p>
            <a:r>
              <a:rPr lang="fr-FR" dirty="0" smtClean="0"/>
              <a:t>Apprendre </a:t>
            </a:r>
            <a:r>
              <a:rPr lang="fr-FR" dirty="0"/>
              <a:t>que</a:t>
            </a:r>
            <a:r>
              <a:rPr lang="fr-FR" b="1" dirty="0"/>
              <a:t> la manipulation réglée des symboles aboutit au même résultat que l’application des </a:t>
            </a:r>
            <a:r>
              <a:rPr lang="fr-FR" b="1" dirty="0" smtClean="0"/>
              <a:t>transformations</a:t>
            </a:r>
            <a:r>
              <a:rPr lang="fr-FR" b="1" dirty="0"/>
              <a:t>.</a:t>
            </a:r>
          </a:p>
          <a:p>
            <a:r>
              <a:rPr lang="fr-FR" i="1" dirty="0" smtClean="0"/>
              <a:t>Découvrir </a:t>
            </a:r>
            <a:r>
              <a:rPr lang="fr-FR" i="1" dirty="0"/>
              <a:t>la « liberté » relative de manipulation des symboles : les propriétés conceptuelles des opérations (inversion, commutativité…) </a:t>
            </a:r>
            <a:endParaRPr lang="fr-FR" i="1" dirty="0" smtClean="0"/>
          </a:p>
          <a:p>
            <a:pPr marL="0" indent="0" algn="ctr">
              <a:buNone/>
            </a:pPr>
            <a:r>
              <a:rPr lang="fr-FR" sz="3000" i="1" dirty="0" smtClean="0"/>
              <a:t>Définir la place de la manipulation</a:t>
            </a:r>
            <a:endParaRPr lang="fr-FR" sz="3000" i="1"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22</a:t>
            </a:fld>
            <a:endParaRPr lang="fr-FR"/>
          </a:p>
        </p:txBody>
      </p:sp>
    </p:spTree>
    <p:extLst>
      <p:ext uri="{BB962C8B-B14F-4D97-AF65-F5344CB8AC3E}">
        <p14:creationId xmlns:p14="http://schemas.microsoft.com/office/powerpoint/2010/main" val="1413344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codes analogiques </a:t>
            </a:r>
            <a:endParaRPr lang="fr-FR" dirty="0"/>
          </a:p>
        </p:txBody>
      </p:sp>
      <p:sp>
        <p:nvSpPr>
          <p:cNvPr id="3" name="Espace réservé du contenu 2"/>
          <p:cNvSpPr>
            <a:spLocks noGrp="1"/>
          </p:cNvSpPr>
          <p:nvPr>
            <p:ph idx="1"/>
          </p:nvPr>
        </p:nvSpPr>
        <p:spPr/>
        <p:txBody>
          <a:bodyPr>
            <a:normAutofit/>
          </a:bodyPr>
          <a:lstStyle/>
          <a:p>
            <a:pPr marL="0" indent="0">
              <a:buNone/>
            </a:pPr>
            <a:r>
              <a:rPr lang="fr-FR" i="1" dirty="0" smtClean="0"/>
              <a:t>Déjà abordés en maternelle </a:t>
            </a:r>
          </a:p>
          <a:p>
            <a:r>
              <a:rPr lang="fr-FR" dirty="0" smtClean="0"/>
              <a:t>Ce qui est représenté est mis en correspondance avec les mêmes entités :</a:t>
            </a:r>
          </a:p>
          <a:p>
            <a:r>
              <a:rPr lang="fr-FR" dirty="0" smtClean="0"/>
              <a:t>La taille de la représentation est proportionnelle à celle de ce qui est représenté</a:t>
            </a:r>
          </a:p>
          <a:p>
            <a:r>
              <a:rPr lang="fr-FR" dirty="0" smtClean="0"/>
              <a:t>Les variations : diminution / augmentation affectent les deux dans le même sens, sont perceptibles</a:t>
            </a:r>
          </a:p>
          <a:p>
            <a:pPr marL="457200" lvl="1" indent="0">
              <a:buNone/>
            </a:pPr>
            <a:r>
              <a:rPr lang="fr-FR" dirty="0" smtClean="0">
                <a:sym typeface="Wingdings" panose="05000000000000000000" pitchFamily="2" charset="2"/>
              </a:rPr>
              <a:t> les doigts</a:t>
            </a:r>
          </a:p>
          <a:p>
            <a:pPr marL="457200" lvl="1" indent="0">
              <a:buNone/>
            </a:pPr>
            <a:r>
              <a:rPr lang="fr-FR" dirty="0" smtClean="0">
                <a:sym typeface="Wingdings" panose="05000000000000000000" pitchFamily="2" charset="2"/>
              </a:rPr>
              <a:t> les </a:t>
            </a:r>
            <a:r>
              <a:rPr lang="fr-FR" dirty="0">
                <a:sym typeface="Wingdings" panose="05000000000000000000" pitchFamily="2" charset="2"/>
              </a:rPr>
              <a:t>encoches</a:t>
            </a:r>
            <a:endParaRPr lang="fr-FR" dirty="0"/>
          </a:p>
          <a:p>
            <a:pPr marL="457200" lvl="1" indent="0">
              <a:buNone/>
            </a:pPr>
            <a:r>
              <a:rPr lang="fr-FR" dirty="0" smtClean="0">
                <a:sym typeface="Wingdings" panose="05000000000000000000" pitchFamily="2" charset="2"/>
              </a:rPr>
              <a:t> Les bouliers, les abaques, ...</a:t>
            </a:r>
            <a:endParaRPr lang="fr-FR"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23</a:t>
            </a:fld>
            <a:endParaRPr lang="fr-FR"/>
          </a:p>
        </p:txBody>
      </p:sp>
    </p:spTree>
    <p:extLst>
      <p:ext uri="{BB962C8B-B14F-4D97-AF65-F5344CB8AC3E}">
        <p14:creationId xmlns:p14="http://schemas.microsoft.com/office/powerpoint/2010/main" val="31894210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smtClean="0"/>
              <a:t>Les codes symboliques </a:t>
            </a:r>
            <a:endParaRPr lang="fr-FR" b="1" dirty="0"/>
          </a:p>
        </p:txBody>
      </p:sp>
      <p:sp>
        <p:nvSpPr>
          <p:cNvPr id="3" name="Espace réservé du contenu 2"/>
          <p:cNvSpPr>
            <a:spLocks noGrp="1"/>
          </p:cNvSpPr>
          <p:nvPr>
            <p:ph idx="1"/>
          </p:nvPr>
        </p:nvSpPr>
        <p:spPr/>
        <p:txBody>
          <a:bodyPr/>
          <a:lstStyle/>
          <a:p>
            <a:r>
              <a:rPr lang="fr-FR" dirty="0" smtClean="0"/>
              <a:t>Les codes sont arbitraires et n’ont aucune ressemblance avec ce à quoi ils renvoient (les signifiés): [tRwa] n’a aucune relation avec le cardinal trois, sauf d’être le troisième élément de la suite verbale.</a:t>
            </a:r>
          </a:p>
          <a:p>
            <a:r>
              <a:rPr lang="fr-FR" sz="4000" dirty="0" smtClean="0"/>
              <a:t>Code verbal </a:t>
            </a:r>
          </a:p>
          <a:p>
            <a:r>
              <a:rPr lang="fr-FR" sz="4000" dirty="0" smtClean="0"/>
              <a:t>Le code indo-arabe</a:t>
            </a:r>
          </a:p>
          <a:p>
            <a:r>
              <a:rPr lang="fr-FR" sz="2000" dirty="0" smtClean="0"/>
              <a:t>On peut ajouter : Code </a:t>
            </a:r>
            <a:r>
              <a:rPr lang="fr-FR" sz="2000" dirty="0"/>
              <a:t>signé (celui des sourds)</a:t>
            </a:r>
          </a:p>
          <a:p>
            <a:endParaRPr lang="fr-FR"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24</a:t>
            </a:fld>
            <a:endParaRPr lang="fr-FR"/>
          </a:p>
        </p:txBody>
      </p:sp>
    </p:spTree>
    <p:extLst>
      <p:ext uri="{BB962C8B-B14F-4D97-AF65-F5344CB8AC3E}">
        <p14:creationId xmlns:p14="http://schemas.microsoft.com/office/powerpoint/2010/main" val="2744292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code verbal : Le </a:t>
            </a:r>
            <a:r>
              <a:rPr lang="fr-FR" dirty="0"/>
              <a:t>langage encode la numérosité : de manière conventionnelle, non </a:t>
            </a:r>
            <a:r>
              <a:rPr lang="fr-FR" dirty="0" smtClean="0"/>
              <a:t>transparente</a:t>
            </a:r>
            <a:endParaRPr lang="fr-FR" dirty="0"/>
          </a:p>
        </p:txBody>
      </p:sp>
      <p:sp>
        <p:nvSpPr>
          <p:cNvPr id="3" name="Espace réservé du contenu 2"/>
          <p:cNvSpPr>
            <a:spLocks noGrp="1"/>
          </p:cNvSpPr>
          <p:nvPr>
            <p:ph idx="1"/>
          </p:nvPr>
        </p:nvSpPr>
        <p:spPr/>
        <p:txBody>
          <a:bodyPr/>
          <a:lstStyle/>
          <a:p>
            <a:r>
              <a:rPr lang="fr-FR" sz="3200" dirty="0" smtClean="0"/>
              <a:t>le langage ne conserve pas la trace de l’augmentation </a:t>
            </a:r>
          </a:p>
          <a:p>
            <a:r>
              <a:rPr lang="fr-FR" sz="3200" dirty="0" smtClean="0"/>
              <a:t>L’évocation d’une quantité ne va pas de soi: difficulté majeure en début d’apprentissage</a:t>
            </a: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25</a:t>
            </a:fld>
            <a:endParaRPr lang="fr-FR"/>
          </a:p>
        </p:txBody>
      </p:sp>
    </p:spTree>
    <p:extLst>
      <p:ext uri="{BB962C8B-B14F-4D97-AF65-F5344CB8AC3E}">
        <p14:creationId xmlns:p14="http://schemas.microsoft.com/office/powerpoint/2010/main" val="223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Le code verbal : Le </a:t>
            </a:r>
            <a:r>
              <a:rPr lang="fr-FR" dirty="0"/>
              <a:t>langage encode la numérosité : de manière conventionnelle, non </a:t>
            </a:r>
            <a:r>
              <a:rPr lang="fr-FR" dirty="0" smtClean="0"/>
              <a:t>transparente</a:t>
            </a:r>
            <a:endParaRPr lang="fr-FR" dirty="0"/>
          </a:p>
        </p:txBody>
      </p:sp>
      <p:sp>
        <p:nvSpPr>
          <p:cNvPr id="3" name="Espace réservé du contenu 2"/>
          <p:cNvSpPr>
            <a:spLocks noGrp="1"/>
          </p:cNvSpPr>
          <p:nvPr>
            <p:ph idx="1"/>
          </p:nvPr>
        </p:nvSpPr>
        <p:spPr>
          <a:xfrm>
            <a:off x="838199" y="1825625"/>
            <a:ext cx="11077135" cy="4351338"/>
          </a:xfrm>
        </p:spPr>
        <p:txBody>
          <a:bodyPr>
            <a:normAutofit lnSpcReduction="10000"/>
          </a:bodyPr>
          <a:lstStyle/>
          <a:p>
            <a:r>
              <a:rPr lang="fr-FR" sz="3200" dirty="0" smtClean="0"/>
              <a:t>La lexicalisation systématique ne peut pas convenir : </a:t>
            </a:r>
            <a:r>
              <a:rPr lang="fr-FR" i="1" dirty="0"/>
              <a:t>l</a:t>
            </a:r>
            <a:r>
              <a:rPr lang="fr-FR" i="1" dirty="0" smtClean="0"/>
              <a:t>e</a:t>
            </a:r>
            <a:r>
              <a:rPr lang="fr-FR" dirty="0" smtClean="0"/>
              <a:t> </a:t>
            </a:r>
            <a:r>
              <a:rPr lang="fr-FR" i="1" dirty="0" smtClean="0"/>
              <a:t>nombre de quantités étant infini, on ne peut pas utiliser un mot pour une quantité à l’infini</a:t>
            </a:r>
          </a:p>
          <a:p>
            <a:r>
              <a:rPr lang="fr-FR" dirty="0" smtClean="0"/>
              <a:t>Elle n’est utilisée que pour un sous-ensemble: </a:t>
            </a:r>
            <a:r>
              <a:rPr lang="fr-FR" i="1" dirty="0" smtClean="0"/>
              <a:t>les nombres de un à seize, les dizaines, cent, mille, million, milliard</a:t>
            </a:r>
          </a:p>
          <a:p>
            <a:r>
              <a:rPr lang="fr-FR" dirty="0" smtClean="0"/>
              <a:t>Pour évoquer les quantités, on a recours à une combinatoire, une syntaxe, gouvernée par des règles qui permettent de produire et comprendre un nombre:</a:t>
            </a:r>
          </a:p>
          <a:p>
            <a:pPr marL="0" indent="0">
              <a:buNone/>
            </a:pPr>
            <a:r>
              <a:rPr lang="fr-FR" dirty="0" smtClean="0">
                <a:sym typeface="Wingdings" panose="05000000000000000000" pitchFamily="2" charset="2"/>
              </a:rPr>
              <a:t> </a:t>
            </a:r>
            <a:r>
              <a:rPr lang="fr-FR" dirty="0" smtClean="0"/>
              <a:t> par le biais de l’ordre des items : on fait apparaitre les relations d’abord additives (vingt-quatre, cinquante-six,...), puis multiplicatives (quatre-vingts, deux cents,...)</a:t>
            </a: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26</a:t>
            </a:fld>
            <a:endParaRPr lang="fr-FR"/>
          </a:p>
        </p:txBody>
      </p:sp>
    </p:spTree>
    <p:extLst>
      <p:ext uri="{BB962C8B-B14F-4D97-AF65-F5344CB8AC3E}">
        <p14:creationId xmlns:p14="http://schemas.microsoft.com/office/powerpoint/2010/main" val="19361841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A vous : </a:t>
            </a:r>
            <a:r>
              <a:rPr lang="fr-FR" i="1" dirty="0" smtClean="0"/>
              <a:t>comment ça marche ?</a:t>
            </a:r>
            <a:br>
              <a:rPr lang="fr-FR" i="1" dirty="0" smtClean="0"/>
            </a:br>
            <a:r>
              <a:rPr lang="fr-FR" sz="2400" i="1" dirty="0" smtClean="0"/>
              <a:t>Quelels différences avec le sytème français de dénomination des nombres?</a:t>
            </a:r>
            <a:endParaRPr lang="fr-FR" i="1" dirty="0"/>
          </a:p>
        </p:txBody>
      </p:sp>
      <p:sp>
        <p:nvSpPr>
          <p:cNvPr id="3" name="Espace réservé du contenu 2"/>
          <p:cNvSpPr>
            <a:spLocks noGrp="1"/>
          </p:cNvSpPr>
          <p:nvPr>
            <p:ph idx="1"/>
          </p:nvPr>
        </p:nvSpPr>
        <p:spPr/>
        <p:txBody>
          <a:bodyPr numCol="2">
            <a:normAutofit/>
          </a:bodyPr>
          <a:lstStyle/>
          <a:p>
            <a:pPr marL="0" indent="0">
              <a:buNone/>
            </a:pPr>
            <a:r>
              <a:rPr lang="fr-FR" dirty="0"/>
              <a:t>Yi</a:t>
            </a:r>
          </a:p>
          <a:p>
            <a:pPr marL="0" indent="0">
              <a:buNone/>
            </a:pPr>
            <a:r>
              <a:rPr lang="fr-FR" dirty="0"/>
              <a:t>Er</a:t>
            </a:r>
          </a:p>
          <a:p>
            <a:pPr marL="0" indent="0">
              <a:buNone/>
            </a:pPr>
            <a:r>
              <a:rPr lang="fr-FR" dirty="0"/>
              <a:t>Shi</a:t>
            </a:r>
          </a:p>
          <a:p>
            <a:pPr marL="0" indent="0">
              <a:buNone/>
            </a:pPr>
            <a:r>
              <a:rPr lang="fr-FR" dirty="0"/>
              <a:t>Shi yi</a:t>
            </a:r>
          </a:p>
          <a:p>
            <a:pPr marL="0" indent="0">
              <a:buNone/>
            </a:pPr>
            <a:r>
              <a:rPr lang="fr-FR" dirty="0"/>
              <a:t>Shi er</a:t>
            </a:r>
          </a:p>
          <a:p>
            <a:pPr marL="0" indent="0">
              <a:buNone/>
            </a:pPr>
            <a:r>
              <a:rPr lang="fr-FR" dirty="0"/>
              <a:t>Er shi</a:t>
            </a:r>
          </a:p>
          <a:p>
            <a:pPr marL="0" indent="0">
              <a:buNone/>
            </a:pPr>
            <a:r>
              <a:rPr lang="fr-FR" dirty="0"/>
              <a:t>Er shi yi</a:t>
            </a:r>
          </a:p>
          <a:p>
            <a:pPr marL="0" indent="0">
              <a:buNone/>
            </a:pPr>
            <a:r>
              <a:rPr lang="fr-FR" dirty="0"/>
              <a:t>Er shi er</a:t>
            </a:r>
          </a:p>
          <a:p>
            <a:pPr marL="0" indent="0">
              <a:buNone/>
            </a:pPr>
            <a:r>
              <a:rPr lang="fr-FR" dirty="0" smtClean="0"/>
              <a:t>1</a:t>
            </a:r>
          </a:p>
          <a:p>
            <a:pPr marL="0" indent="0">
              <a:buNone/>
            </a:pPr>
            <a:r>
              <a:rPr lang="fr-FR" dirty="0" smtClean="0"/>
              <a:t>2</a:t>
            </a:r>
          </a:p>
          <a:p>
            <a:pPr marL="0" indent="0">
              <a:buNone/>
            </a:pPr>
            <a:r>
              <a:rPr lang="fr-FR" dirty="0" smtClean="0"/>
              <a:t>10</a:t>
            </a:r>
          </a:p>
          <a:p>
            <a:pPr marL="0" indent="0">
              <a:buNone/>
            </a:pPr>
            <a:r>
              <a:rPr lang="fr-FR" dirty="0" smtClean="0"/>
              <a:t>.</a:t>
            </a:r>
          </a:p>
          <a:p>
            <a:pPr marL="0" indent="0">
              <a:buNone/>
            </a:pPr>
            <a:r>
              <a:rPr lang="fr-FR" dirty="0" smtClean="0"/>
              <a:t>.</a:t>
            </a:r>
          </a:p>
          <a:p>
            <a:pPr marL="0" indent="0">
              <a:buNone/>
            </a:pPr>
            <a:r>
              <a:rPr lang="fr-FR" dirty="0" smtClean="0"/>
              <a:t>.</a:t>
            </a:r>
          </a:p>
          <a:p>
            <a:pPr marL="0" indent="0">
              <a:buNone/>
            </a:pPr>
            <a:r>
              <a:rPr lang="fr-FR" dirty="0" smtClean="0"/>
              <a:t>.</a:t>
            </a:r>
          </a:p>
          <a:p>
            <a:pPr marL="0" indent="0">
              <a:buNone/>
            </a:pPr>
            <a:r>
              <a:rPr lang="fr-FR" dirty="0" smtClean="0"/>
              <a:t>.</a:t>
            </a: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27</a:t>
            </a:fld>
            <a:endParaRPr lang="fr-FR"/>
          </a:p>
        </p:txBody>
      </p:sp>
    </p:spTree>
    <p:extLst>
      <p:ext uri="{BB962C8B-B14F-4D97-AF65-F5344CB8AC3E}">
        <p14:creationId xmlns:p14="http://schemas.microsoft.com/office/powerpoint/2010/main" val="935224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Particularité du système français : comparaison systèmes chinois et français</a:t>
            </a:r>
            <a:endParaRPr lang="fr-FR" dirty="0"/>
          </a:p>
        </p:txBody>
      </p:sp>
      <p:sp>
        <p:nvSpPr>
          <p:cNvPr id="3" name="Espace réservé du contenu 2"/>
          <p:cNvSpPr>
            <a:spLocks noGrp="1"/>
          </p:cNvSpPr>
          <p:nvPr>
            <p:ph idx="1"/>
          </p:nvPr>
        </p:nvSpPr>
        <p:spPr/>
        <p:txBody>
          <a:bodyPr numCol="3"/>
          <a:lstStyle/>
          <a:p>
            <a:pPr marL="0" indent="0">
              <a:buNone/>
            </a:pPr>
            <a:r>
              <a:rPr lang="fr-FR" dirty="0" smtClean="0"/>
              <a:t>1</a:t>
            </a:r>
          </a:p>
          <a:p>
            <a:pPr marL="0" indent="0">
              <a:buNone/>
            </a:pPr>
            <a:r>
              <a:rPr lang="fr-FR" dirty="0" smtClean="0"/>
              <a:t>2</a:t>
            </a:r>
          </a:p>
          <a:p>
            <a:pPr marL="0" indent="0">
              <a:buNone/>
            </a:pPr>
            <a:r>
              <a:rPr lang="fr-FR" dirty="0" smtClean="0"/>
              <a:t>10</a:t>
            </a:r>
          </a:p>
          <a:p>
            <a:pPr marL="0" indent="0">
              <a:buNone/>
            </a:pPr>
            <a:r>
              <a:rPr lang="fr-FR" dirty="0" smtClean="0"/>
              <a:t>11</a:t>
            </a:r>
          </a:p>
          <a:p>
            <a:pPr marL="0" indent="0">
              <a:buNone/>
            </a:pPr>
            <a:r>
              <a:rPr lang="fr-FR" dirty="0" smtClean="0"/>
              <a:t>12</a:t>
            </a:r>
          </a:p>
          <a:p>
            <a:pPr marL="0" indent="0">
              <a:buNone/>
            </a:pPr>
            <a:r>
              <a:rPr lang="fr-FR" dirty="0" smtClean="0"/>
              <a:t>20</a:t>
            </a:r>
          </a:p>
          <a:p>
            <a:pPr marL="0" indent="0">
              <a:buNone/>
            </a:pPr>
            <a:r>
              <a:rPr lang="fr-FR" dirty="0" smtClean="0"/>
              <a:t>21</a:t>
            </a:r>
          </a:p>
          <a:p>
            <a:pPr marL="0" indent="0">
              <a:buNone/>
            </a:pPr>
            <a:r>
              <a:rPr lang="fr-FR" dirty="0" smtClean="0"/>
              <a:t>22</a:t>
            </a:r>
          </a:p>
          <a:p>
            <a:pPr marL="0" indent="0">
              <a:buNone/>
            </a:pPr>
            <a:r>
              <a:rPr lang="fr-FR" dirty="0" smtClean="0"/>
              <a:t>UN </a:t>
            </a:r>
          </a:p>
          <a:p>
            <a:pPr marL="0" indent="0">
              <a:buNone/>
            </a:pPr>
            <a:r>
              <a:rPr lang="fr-FR" dirty="0" smtClean="0"/>
              <a:t>DEUX</a:t>
            </a:r>
          </a:p>
          <a:p>
            <a:pPr marL="0" indent="0">
              <a:buNone/>
            </a:pPr>
            <a:r>
              <a:rPr lang="fr-FR" dirty="0" smtClean="0"/>
              <a:t>DIX</a:t>
            </a:r>
          </a:p>
          <a:p>
            <a:pPr marL="0" indent="0">
              <a:buNone/>
            </a:pPr>
            <a:r>
              <a:rPr lang="fr-FR" dirty="0" smtClean="0"/>
              <a:t>ONZE </a:t>
            </a:r>
          </a:p>
          <a:p>
            <a:pPr marL="0" indent="0">
              <a:buNone/>
            </a:pPr>
            <a:r>
              <a:rPr lang="fr-FR" dirty="0" smtClean="0"/>
              <a:t>DOUZE</a:t>
            </a:r>
          </a:p>
          <a:p>
            <a:pPr marL="0" indent="0">
              <a:buNone/>
            </a:pPr>
            <a:r>
              <a:rPr lang="fr-FR" dirty="0" smtClean="0"/>
              <a:t>VINGT</a:t>
            </a:r>
          </a:p>
          <a:p>
            <a:pPr marL="0" indent="0">
              <a:buNone/>
            </a:pPr>
            <a:r>
              <a:rPr lang="fr-FR" dirty="0" smtClean="0"/>
              <a:t>VINGT ET UN</a:t>
            </a:r>
          </a:p>
          <a:p>
            <a:pPr marL="0" indent="0">
              <a:buNone/>
            </a:pPr>
            <a:r>
              <a:rPr lang="fr-FR" dirty="0" smtClean="0"/>
              <a:t>VINGT DEUX</a:t>
            </a:r>
          </a:p>
          <a:p>
            <a:pPr marL="0" indent="0">
              <a:buNone/>
            </a:pPr>
            <a:r>
              <a:rPr lang="fr-FR" dirty="0" smtClean="0"/>
              <a:t>Yi</a:t>
            </a:r>
          </a:p>
          <a:p>
            <a:pPr marL="0" indent="0">
              <a:buNone/>
            </a:pPr>
            <a:r>
              <a:rPr lang="fr-FR" dirty="0" smtClean="0"/>
              <a:t>Er</a:t>
            </a:r>
          </a:p>
          <a:p>
            <a:pPr marL="0" indent="0">
              <a:buNone/>
            </a:pPr>
            <a:r>
              <a:rPr lang="fr-FR" dirty="0" smtClean="0"/>
              <a:t>Shi</a:t>
            </a:r>
          </a:p>
          <a:p>
            <a:pPr marL="0" indent="0">
              <a:buNone/>
            </a:pPr>
            <a:r>
              <a:rPr lang="fr-FR" dirty="0" smtClean="0"/>
              <a:t>Shi yi</a:t>
            </a:r>
          </a:p>
          <a:p>
            <a:pPr marL="0" indent="0">
              <a:buNone/>
            </a:pPr>
            <a:r>
              <a:rPr lang="fr-FR" dirty="0" smtClean="0"/>
              <a:t>Shi er</a:t>
            </a:r>
          </a:p>
          <a:p>
            <a:pPr marL="0" indent="0">
              <a:buNone/>
            </a:pPr>
            <a:r>
              <a:rPr lang="fr-FR" dirty="0" smtClean="0"/>
              <a:t>Er shi</a:t>
            </a:r>
          </a:p>
          <a:p>
            <a:pPr marL="0" indent="0">
              <a:buNone/>
            </a:pPr>
            <a:r>
              <a:rPr lang="fr-FR" dirty="0" smtClean="0"/>
              <a:t>Er shi yi</a:t>
            </a:r>
          </a:p>
          <a:p>
            <a:pPr marL="0" indent="0">
              <a:buNone/>
            </a:pPr>
            <a:r>
              <a:rPr lang="fr-FR" dirty="0" smtClean="0"/>
              <a:t>Er shi er</a:t>
            </a:r>
            <a:endParaRPr lang="fr-FR"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28</a:t>
            </a:fld>
            <a:endParaRPr lang="fr-FR"/>
          </a:p>
        </p:txBody>
      </p:sp>
    </p:spTree>
    <p:extLst>
      <p:ext uri="{BB962C8B-B14F-4D97-AF65-F5344CB8AC3E}">
        <p14:creationId xmlns:p14="http://schemas.microsoft.com/office/powerpoint/2010/main" val="288063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Comparaison et difficultés </a:t>
            </a:r>
            <a:endParaRPr lang="fr-FR" dirty="0"/>
          </a:p>
        </p:txBody>
      </p:sp>
      <p:sp>
        <p:nvSpPr>
          <p:cNvPr id="3" name="Espace réservé du contenu 2"/>
          <p:cNvSpPr>
            <a:spLocks noGrp="1"/>
          </p:cNvSpPr>
          <p:nvPr>
            <p:ph idx="1"/>
          </p:nvPr>
        </p:nvSpPr>
        <p:spPr/>
        <p:txBody>
          <a:bodyPr>
            <a:normAutofit lnSpcReduction="10000"/>
          </a:bodyPr>
          <a:lstStyle/>
          <a:p>
            <a:endParaRPr lang="fr-FR" dirty="0" smtClean="0"/>
          </a:p>
          <a:p>
            <a:r>
              <a:rPr lang="fr-FR" dirty="0" smtClean="0"/>
              <a:t>La base dix n’apparait pas immédiatement avec la première dizaine</a:t>
            </a:r>
          </a:p>
          <a:p>
            <a:pPr marL="0" indent="0">
              <a:buNone/>
            </a:pPr>
            <a:r>
              <a:rPr lang="fr-FR" dirty="0" smtClean="0"/>
              <a:t>(apparait à 17)</a:t>
            </a:r>
          </a:p>
          <a:p>
            <a:r>
              <a:rPr lang="fr-FR" dirty="0" smtClean="0"/>
              <a:t>Au-delà, le sytème devient plus régulier... </a:t>
            </a:r>
            <a:endParaRPr lang="fr-FR" dirty="0"/>
          </a:p>
          <a:p>
            <a:r>
              <a:rPr lang="fr-FR" dirty="0" smtClean="0"/>
              <a:t>...jusqu’à 70 (</a:t>
            </a:r>
            <a:r>
              <a:rPr lang="fr-FR" i="1" dirty="0" smtClean="0"/>
              <a:t>septante , nonante.... </a:t>
            </a:r>
            <a:r>
              <a:rPr lang="fr-FR" dirty="0" smtClean="0"/>
              <a:t>chez nos voisins belges, plus clair!)</a:t>
            </a:r>
          </a:p>
          <a:p>
            <a:endParaRPr lang="fr-FR" dirty="0"/>
          </a:p>
          <a:p>
            <a:pPr marL="0" indent="0" algn="ctr">
              <a:buNone/>
            </a:pPr>
            <a:r>
              <a:rPr lang="fr-FR" b="1" dirty="0" smtClean="0"/>
              <a:t>L’apprentissage des nombres en France est long et difficile, source d’erreurs qui n’apparaissent jamais </a:t>
            </a:r>
          </a:p>
          <a:p>
            <a:pPr marL="0" indent="0" algn="ctr">
              <a:buNone/>
            </a:pPr>
            <a:r>
              <a:rPr lang="fr-FR" b="1" dirty="0" smtClean="0"/>
              <a:t>dans les productions d’enfants asiatiques </a:t>
            </a:r>
            <a:endParaRPr lang="fr-FR" b="1"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29</a:t>
            </a:fld>
            <a:endParaRPr lang="fr-FR"/>
          </a:p>
        </p:txBody>
      </p:sp>
    </p:spTree>
    <p:extLst>
      <p:ext uri="{BB962C8B-B14F-4D97-AF65-F5344CB8AC3E}">
        <p14:creationId xmlns:p14="http://schemas.microsoft.com/office/powerpoint/2010/main" val="331542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marL="0" indent="0" algn="ctr">
              <a:buNone/>
            </a:pPr>
            <a:r>
              <a:rPr lang="fr-FR" sz="4400" b="1" dirty="0" smtClean="0"/>
              <a:t>Le </a:t>
            </a:r>
            <a:r>
              <a:rPr lang="fr-FR" sz="4400" b="1" dirty="0"/>
              <a:t>plan </a:t>
            </a:r>
            <a:r>
              <a:rPr lang="fr-FR" sz="4400" b="1" dirty="0" smtClean="0"/>
              <a:t>mathématiques </a:t>
            </a:r>
            <a:r>
              <a:rPr lang="fr-FR" sz="4400" b="1" dirty="0"/>
              <a:t>: </a:t>
            </a:r>
            <a:endParaRPr lang="fr-FR" sz="4400" b="1" dirty="0" smtClean="0"/>
          </a:p>
          <a:p>
            <a:pPr marL="0" indent="0" algn="ctr">
              <a:buNone/>
            </a:pPr>
            <a:r>
              <a:rPr lang="fr-FR" sz="4400" i="1" dirty="0" smtClean="0"/>
              <a:t>Pourquoi est-ce une priorité nationale?</a:t>
            </a:r>
            <a:endParaRPr lang="fr-FR" sz="4400" i="1" dirty="0"/>
          </a:p>
          <a:p>
            <a:pPr marL="0" indent="0" algn="ctr">
              <a:buNone/>
            </a:pPr>
            <a:endParaRPr lang="fr-FR" sz="4400" b="1" dirty="0"/>
          </a:p>
          <a:p>
            <a:pPr marL="0" indent="0" algn="ctr">
              <a:buNone/>
            </a:pPr>
            <a:r>
              <a:rPr lang="fr-FR" sz="4400" b="1" dirty="0" smtClean="0"/>
              <a:t>Un état des lieux des connaissances, compétences et performances de nos élèves</a:t>
            </a: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3</a:t>
            </a:fld>
            <a:endParaRPr lang="fr-FR"/>
          </a:p>
        </p:txBody>
      </p:sp>
    </p:spTree>
    <p:extLst>
      <p:ext uri="{BB962C8B-B14F-4D97-AF65-F5344CB8AC3E}">
        <p14:creationId xmlns:p14="http://schemas.microsoft.com/office/powerpoint/2010/main" val="4117339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tooltip="Page 21"/>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fr-FR"/>
          </a:p>
        </p:txBody>
      </p:sp>
      <p:sp>
        <p:nvSpPr>
          <p:cNvPr id="3" name="Rectangle 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 name="Rectangle 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 name="Rectangle 5"/>
          <p:cNvSpPr>
            <a:spLocks noChangeArrowheads="1"/>
          </p:cNvSpPr>
          <p:nvPr/>
        </p:nvSpPr>
        <p:spPr bwMode="auto">
          <a:xfrm>
            <a:off x="199945625" y="189774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NOMBRES ET OPÉRATIONS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 name="Rectangle 6"/>
          <p:cNvSpPr>
            <a:spLocks noChangeArrowheads="1"/>
          </p:cNvSpPr>
          <p:nvPr/>
        </p:nvSpPr>
        <p:spPr bwMode="auto">
          <a:xfrm>
            <a:off x="199945625" y="3924061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PREMIERS APPRENTISSAGES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a:spLocks noChangeArrowheads="1"/>
          </p:cNvSpPr>
          <p:nvPr/>
        </p:nvSpPr>
        <p:spPr bwMode="auto">
          <a:xfrm>
            <a:off x="199945625" y="620417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Lycée Buffon, Paris XV</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 name="Rectangle 8"/>
          <p:cNvSpPr>
            <a:spLocks noChangeArrowheads="1"/>
          </p:cNvSpPr>
          <p:nvPr/>
        </p:nvSpPr>
        <p:spPr bwMode="auto">
          <a:xfrm>
            <a:off x="199945625" y="777936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 name="Rectangle 9"/>
          <p:cNvSpPr>
            <a:spLocks noChangeArrowheads="1"/>
          </p:cNvSpPr>
          <p:nvPr/>
        </p:nvSpPr>
        <p:spPr bwMode="auto">
          <a:xfrm>
            <a:off x="332646338" y="777936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 name="Rectangle 10"/>
          <p:cNvSpPr>
            <a:spLocks noChangeArrowheads="1"/>
          </p:cNvSpPr>
          <p:nvPr/>
        </p:nvSpPr>
        <p:spPr bwMode="auto">
          <a:xfrm>
            <a:off x="373132350" y="7779369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13 novembre 2015</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2" name="Rectangle 11"/>
          <p:cNvSpPr>
            <a:spLocks noChangeArrowheads="1"/>
          </p:cNvSpPr>
          <p:nvPr/>
        </p:nvSpPr>
        <p:spPr bwMode="auto">
          <a:xfrm>
            <a:off x="2147483647" y="15261558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QUESTION 2</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 name="Rectangle 12"/>
          <p:cNvSpPr>
            <a:spLocks noChangeArrowheads="1"/>
          </p:cNvSpPr>
          <p:nvPr/>
        </p:nvSpPr>
        <p:spPr bwMode="auto">
          <a:xfrm>
            <a:off x="21749226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6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Quelles difficultés dans l’écriture des nombres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 name="Rectangle 1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Marie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 name="Rectangle 1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 name="Rectangle 1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Pascale Noël</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 name="Rectangle 1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 name="Rectangle 1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9" name="Rectangle 1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 name="Rectangle 1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 name="Rectangle 2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2" name="Rectangle 2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3" name="Rectangle 22"/>
          <p:cNvSpPr>
            <a:spLocks noChangeArrowheads="1"/>
          </p:cNvSpPr>
          <p:nvPr/>
        </p:nvSpPr>
        <p:spPr bwMode="auto">
          <a:xfrm>
            <a:off x="1262916575" y="341944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Les nombres verbaux</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4" name="Rectangle 23"/>
          <p:cNvSpPr>
            <a:spLocks noChangeArrowheads="1"/>
          </p:cNvSpPr>
          <p:nvPr/>
        </p:nvSpPr>
        <p:spPr bwMode="auto">
          <a:xfrm>
            <a:off x="465804250" y="1148857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5" name="Rectangle 24"/>
          <p:cNvSpPr>
            <a:spLocks noChangeArrowheads="1"/>
          </p:cNvSpPr>
          <p:nvPr/>
        </p:nvSpPr>
        <p:spPr bwMode="auto">
          <a:xfrm>
            <a:off x="803181338" y="1148857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Une trentaine de primitives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6" name="Rectangle 25"/>
          <p:cNvSpPr>
            <a:spLocks noChangeArrowheads="1"/>
          </p:cNvSpPr>
          <p:nvPr/>
        </p:nvSpPr>
        <p:spPr bwMode="auto">
          <a:xfrm>
            <a:off x="2147483647" y="11488578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lexicales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7" name="Rectangle 26"/>
          <p:cNvSpPr>
            <a:spLocks noChangeArrowheads="1"/>
          </p:cNvSpPr>
          <p:nvPr/>
        </p:nvSpPr>
        <p:spPr bwMode="auto">
          <a:xfrm>
            <a:off x="803181338" y="15086171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8" name="Rectangle 27"/>
          <p:cNvSpPr>
            <a:spLocks noChangeArrowheads="1"/>
          </p:cNvSpPr>
          <p:nvPr/>
        </p:nvSpPr>
        <p:spPr bwMode="auto">
          <a:xfrm>
            <a:off x="1140523500" y="15086266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 ...neuf, dix, onze ...seize, vingt, trente...nonante,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9" name="Rectangle 28"/>
          <p:cNvSpPr>
            <a:spLocks noChangeArrowheads="1"/>
          </p:cNvSpPr>
          <p:nvPr/>
        </p:nvSpPr>
        <p:spPr bwMode="auto">
          <a:xfrm>
            <a:off x="1140523500" y="1771745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cent, mille, million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0" name="Rectangle 29"/>
          <p:cNvSpPr>
            <a:spLocks noChangeArrowheads="1"/>
          </p:cNvSpPr>
          <p:nvPr/>
        </p:nvSpPr>
        <p:spPr bwMode="auto">
          <a:xfrm>
            <a:off x="465804250" y="21055044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1" name="Rectangle 30"/>
          <p:cNvSpPr>
            <a:spLocks noChangeArrowheads="1"/>
          </p:cNvSpPr>
          <p:nvPr/>
        </p:nvSpPr>
        <p:spPr bwMode="auto">
          <a:xfrm>
            <a:off x="803181338" y="21055139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Structures des nombres verbaux</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2" name="Rectangle 31"/>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3" name="Rectangle 32"/>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Représentation en base 10 peu transparente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4" name="Rectangle 33"/>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Deux mille (2 x 10</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5" name="Rectangle 3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6" name="Rectangle 3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trois cents (3 x 10</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7" name="Rectangle 3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8" name="Rectangle 3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39" name="Rectangle 38"/>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soixante (6 x 10), seize (!), quatre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0" name="Rectangle 3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1" name="Rectangle 4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vingt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2" name="Rectangle 4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3" name="Rectangle 4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douze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4" name="Rectangle 43"/>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5" name="Rectangle 44"/>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Relations additives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6" name="Rectangle 45"/>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Cent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7" name="Rectangle 46"/>
          <p:cNvSpPr>
            <a:spLocks noChangeArrowheads="1"/>
          </p:cNvSpPr>
          <p:nvPr/>
        </p:nvSpPr>
        <p:spPr bwMode="auto">
          <a:xfrm>
            <a:off x="15273734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8" name="Rectangle 47"/>
          <p:cNvSpPr>
            <a:spLocks noChangeArrowheads="1"/>
          </p:cNvSpPr>
          <p:nvPr/>
        </p:nvSpPr>
        <p:spPr bwMode="auto">
          <a:xfrm>
            <a:off x="159035908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cinq: [100]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49" name="Rectangle 4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0" name="Rectangle 4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[cinq]</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1" name="Rectangle 50"/>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2" name="Rectangle 51"/>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Relations multiplicatives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3" name="Rectangle 52"/>
          <p:cNvSpPr>
            <a:spLocks noChangeArrowheads="1"/>
          </p:cNvSpPr>
          <p:nvPr/>
        </p:nvSpPr>
        <p:spPr bwMode="auto">
          <a:xfrm>
            <a:off x="1140523500" y="423722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Cinq</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4" name="Rectangle 53"/>
          <p:cNvSpPr>
            <a:spLocks noChangeArrowheads="1"/>
          </p:cNvSpPr>
          <p:nvPr/>
        </p:nvSpPr>
        <p:spPr bwMode="auto">
          <a:xfrm>
            <a:off x="15138781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5" name="Rectangle 54"/>
          <p:cNvSpPr>
            <a:spLocks noChangeArrowheads="1"/>
          </p:cNvSpPr>
          <p:nvPr/>
        </p:nvSpPr>
        <p:spPr bwMode="auto">
          <a:xfrm>
            <a:off x="1576865338" y="423722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cents: [5]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6" name="Rectangle 5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x</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7" name="Rectangle 56"/>
          <p:cNvSpPr>
            <a:spLocks noChangeArrowheads="1"/>
          </p:cNvSpPr>
          <p:nvPr/>
        </p:nvSpPr>
        <p:spPr bwMode="auto">
          <a:xfrm>
            <a:off x="2147483647" y="423722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[100] =&gt; ordre des mots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8" name="Rectangle 5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59" name="Rectangle 5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0" name="Rectangle 5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1" name="Rectangle 6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2" name="Rectangle 6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3" name="Rectangle 6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4" name="Rectangle 6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5" name="Rectangle 6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6" name="Rectangle 6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7" name="Rectangle 66"/>
          <p:cNvSpPr>
            <a:spLocks noChangeArrowheads="1"/>
          </p:cNvSpPr>
          <p:nvPr/>
        </p:nvSpPr>
        <p:spPr bwMode="auto">
          <a:xfrm>
            <a:off x="1262916575" y="341944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Les nombres arabes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8" name="Rectangle 67"/>
          <p:cNvSpPr>
            <a:spLocks noChangeArrowheads="1"/>
          </p:cNvSpPr>
          <p:nvPr/>
        </p:nvSpPr>
        <p:spPr bwMode="auto">
          <a:xfrm>
            <a:off x="465804250" y="1186273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69" name="Rectangle 68"/>
          <p:cNvSpPr>
            <a:spLocks noChangeArrowheads="1"/>
          </p:cNvSpPr>
          <p:nvPr/>
        </p:nvSpPr>
        <p:spPr bwMode="auto">
          <a:xfrm>
            <a:off x="803181338" y="1186273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CP</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0" name="Rectangle 69"/>
          <p:cNvSpPr>
            <a:spLocks noChangeArrowheads="1"/>
          </p:cNvSpPr>
          <p:nvPr/>
        </p:nvSpPr>
        <p:spPr bwMode="auto">
          <a:xfrm>
            <a:off x="803181338" y="160200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1" name="Rectangle 70"/>
          <p:cNvSpPr>
            <a:spLocks noChangeArrowheads="1"/>
          </p:cNvSpPr>
          <p:nvPr/>
        </p:nvSpPr>
        <p:spPr bwMode="auto">
          <a:xfrm>
            <a:off x="1140523500" y="160201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Lire et écrire les chiffres de 1 à 9</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2" name="Rectangle 71"/>
          <p:cNvSpPr>
            <a:spLocks noChangeArrowheads="1"/>
          </p:cNvSpPr>
          <p:nvPr/>
        </p:nvSpPr>
        <p:spPr bwMode="auto">
          <a:xfrm>
            <a:off x="465804250" y="19964812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3" name="Rectangle 72"/>
          <p:cNvSpPr>
            <a:spLocks noChangeArrowheads="1"/>
          </p:cNvSpPr>
          <p:nvPr/>
        </p:nvSpPr>
        <p:spPr bwMode="auto">
          <a:xfrm>
            <a:off x="803181338" y="19964908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CE1</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4" name="Rectangle 73"/>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5" name="Rectangle 74"/>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Lire et écrire les nombres à 2 chiffres et début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6" name="Rectangle 75"/>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des nombres à 3 chiffres (77% RC)</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7" name="Rectangle 76"/>
          <p:cNvSpPr>
            <a:spLocks noChangeArrowheads="1"/>
          </p:cNvSpPr>
          <p:nvPr/>
        </p:nvSpPr>
        <p:spPr bwMode="auto">
          <a:xfrm>
            <a:off x="46580425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8" name="Rectangle 77"/>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CE2: lecture et écriture des nombres à 4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79" name="Rectangle 78"/>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chiffres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0" name="Rectangle 7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1" name="Rectangle 8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2" name="Rectangle 8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3" name="Rectangle 8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4" name="Rectangle 8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5" name="Rectangle 8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6" name="Rectangle 8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7" name="Rectangle 8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8" name="Rectangle 8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89" name="Rectangle 88"/>
          <p:cNvSpPr>
            <a:spLocks noChangeArrowheads="1"/>
          </p:cNvSpPr>
          <p:nvPr/>
        </p:nvSpPr>
        <p:spPr bwMode="auto">
          <a:xfrm>
            <a:off x="1262916575" y="341944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Les nombres arabes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0" name="Rectangle 89"/>
          <p:cNvSpPr>
            <a:spLocks noChangeArrowheads="1"/>
          </p:cNvSpPr>
          <p:nvPr/>
        </p:nvSpPr>
        <p:spPr bwMode="auto">
          <a:xfrm>
            <a:off x="465804250" y="1182612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1" name="Rectangle 90"/>
          <p:cNvSpPr>
            <a:spLocks noChangeArrowheads="1"/>
          </p:cNvSpPr>
          <p:nvPr/>
        </p:nvSpPr>
        <p:spPr bwMode="auto">
          <a:xfrm>
            <a:off x="803181338" y="11826128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Seulement 10 primitives lexicales: 0,1,2,...,9</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2" name="Rectangle 91"/>
          <p:cNvSpPr>
            <a:spLocks noChangeArrowheads="1"/>
          </p:cNvSpPr>
          <p:nvPr/>
        </p:nvSpPr>
        <p:spPr bwMode="auto">
          <a:xfrm>
            <a:off x="465804250" y="1587663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3" name="Rectangle 92"/>
          <p:cNvSpPr>
            <a:spLocks noChangeArrowheads="1"/>
          </p:cNvSpPr>
          <p:nvPr/>
        </p:nvSpPr>
        <p:spPr bwMode="auto">
          <a:xfrm>
            <a:off x="803181338" y="1587663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Système en base 10 positionnel</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4" name="Rectangle 93"/>
          <p:cNvSpPr>
            <a:spLocks noChangeArrowheads="1"/>
          </p:cNvSpPr>
          <p:nvPr/>
        </p:nvSpPr>
        <p:spPr bwMode="auto">
          <a:xfrm>
            <a:off x="803181338" y="1976791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5" name="Rectangle 94"/>
          <p:cNvSpPr>
            <a:spLocks noChangeArrowheads="1"/>
          </p:cNvSpPr>
          <p:nvPr/>
        </p:nvSpPr>
        <p:spPr bwMode="auto">
          <a:xfrm>
            <a:off x="1140513975" y="1976791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6" name="Rectangle 95"/>
          <p:cNvSpPr>
            <a:spLocks noChangeArrowheads="1"/>
          </p:cNvSpPr>
          <p:nvPr/>
        </p:nvSpPr>
        <p:spPr bwMode="auto">
          <a:xfrm>
            <a:off x="1264227850" y="1976801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7" name="Rectangle 96"/>
          <p:cNvSpPr>
            <a:spLocks noChangeArrowheads="1"/>
          </p:cNvSpPr>
          <p:nvPr/>
        </p:nvSpPr>
        <p:spPr bwMode="auto">
          <a:xfrm>
            <a:off x="1378927900" y="1976791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8" name="Rectangle 97"/>
          <p:cNvSpPr>
            <a:spLocks noChangeArrowheads="1"/>
          </p:cNvSpPr>
          <p:nvPr/>
        </p:nvSpPr>
        <p:spPr bwMode="auto">
          <a:xfrm>
            <a:off x="1502641775" y="1976801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3,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99" name="Rectangle 98"/>
          <p:cNvSpPr>
            <a:spLocks noChangeArrowheads="1"/>
          </p:cNvSpPr>
          <p:nvPr/>
        </p:nvSpPr>
        <p:spPr bwMode="auto">
          <a:xfrm>
            <a:off x="1741046175" y="19767915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0" name="Rectangle 99"/>
          <p:cNvSpPr>
            <a:spLocks noChangeArrowheads="1"/>
          </p:cNvSpPr>
          <p:nvPr/>
        </p:nvSpPr>
        <p:spPr bwMode="auto">
          <a:xfrm>
            <a:off x="186504263" y="19768010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54: valeur du chiffre dépend de sa position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1" name="Rectangle 100"/>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(calculée à partir de la droite) dans le nombre: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2" name="Rectangle 101"/>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3" name="Rectangle 102"/>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 x 10</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4" name="Rectangle 103"/>
          <p:cNvSpPr>
            <a:spLocks noChangeArrowheads="1"/>
          </p:cNvSpPr>
          <p:nvPr/>
        </p:nvSpPr>
        <p:spPr bwMode="auto">
          <a:xfrm>
            <a:off x="18762821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0</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5" name="Rectangle 104"/>
          <p:cNvSpPr>
            <a:spLocks noChangeArrowheads="1"/>
          </p:cNvSpPr>
          <p:nvPr/>
        </p:nvSpPr>
        <p:spPr bwMode="auto">
          <a:xfrm>
            <a:off x="19583876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6" name="Rectangle 105"/>
          <p:cNvSpPr>
            <a:spLocks noChangeArrowheads="1"/>
          </p:cNvSpPr>
          <p:nvPr/>
        </p:nvSpPr>
        <p:spPr bwMode="auto">
          <a:xfrm>
            <a:off x="20730845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 x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7" name="Rectangle 10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8" name="Rectangle 10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09" name="Rectangle 10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0" name="Rectangle 10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 x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1" name="Rectangle 11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10</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2" name="Rectangle 11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3" name="Rectangle 11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4" name="Rectangle 11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deux</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5" name="Rectangle 11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6" name="Rectangle 11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vingt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7" name="Rectangle 11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8" name="Rectangle 11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deux cents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19" name="Rectangle 118"/>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20" name="Rectangle 119"/>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Valeur de surface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21" name="Rectangle 12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22" name="Rectangle 12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valeur positionnelle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23" name="Rectangle 122"/>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24" name="Rectangle 123"/>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 ≠ 21</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25" name="Rectangle 124"/>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Même valeur de surface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26" name="Rectangle 125"/>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valeurs positionnelles (le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27" name="Rectangle 12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28" name="Rectangle 127"/>
          <p:cNvSpPr>
            <a:spLocks noChangeArrowheads="1"/>
          </p:cNvSpPr>
          <p:nvPr/>
        </p:nvSpPr>
        <p:spPr bwMode="auto">
          <a:xfrm>
            <a:off x="37073205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représente les dizaines vs les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29" name="Rectangle 128"/>
          <p:cNvSpPr>
            <a:spLocks noChangeArrowheads="1"/>
          </p:cNvSpPr>
          <p:nvPr/>
        </p:nvSpPr>
        <p:spPr bwMode="auto">
          <a:xfrm>
            <a:off x="1140523500" y="42034777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7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unités)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0" name="Rectangle 12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1" name="Rectangle 13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2" name="Rectangle 13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3" name="Rectangle 13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4" name="Rectangle 13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5" name="Rectangle 13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6" name="Rectangle 13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7" name="Rectangle 13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8" name="Rectangle 13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39" name="Rectangle 138"/>
          <p:cNvSpPr>
            <a:spLocks noChangeArrowheads="1"/>
          </p:cNvSpPr>
          <p:nvPr/>
        </p:nvSpPr>
        <p:spPr bwMode="auto">
          <a:xfrm>
            <a:off x="1262916575" y="341944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 transcodage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0" name="Rectangle 139"/>
          <p:cNvSpPr>
            <a:spLocks noChangeArrowheads="1"/>
          </p:cNvSpPr>
          <p:nvPr/>
        </p:nvSpPr>
        <p:spPr bwMode="auto">
          <a:xfrm>
            <a:off x="465804250" y="1186273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1" name="Rectangle 140"/>
          <p:cNvSpPr>
            <a:spLocks noChangeArrowheads="1"/>
          </p:cNvSpPr>
          <p:nvPr/>
        </p:nvSpPr>
        <p:spPr bwMode="auto">
          <a:xfrm>
            <a:off x="803181338" y="1186273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Ces ≠ entre codes rendent la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2" name="Rectangle 141"/>
          <p:cNvSpPr>
            <a:spLocks noChangeArrowheads="1"/>
          </p:cNvSpPr>
          <p:nvPr/>
        </p:nvSpPr>
        <p:spPr bwMode="auto">
          <a:xfrm>
            <a:off x="2147483647" y="1186273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traduction</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3" name="Rectangle 142"/>
          <p:cNvSpPr>
            <a:spLocks noChangeArrowheads="1"/>
          </p:cNvSpPr>
          <p:nvPr/>
        </p:nvSpPr>
        <p:spPr bwMode="auto">
          <a:xfrm>
            <a:off x="2147483647" y="1186273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4" name="Rectangle 143"/>
          <p:cNvSpPr>
            <a:spLocks noChangeArrowheads="1"/>
          </p:cNvSpPr>
          <p:nvPr/>
        </p:nvSpPr>
        <p:spPr bwMode="auto">
          <a:xfrm>
            <a:off x="803181338" y="1546318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d’un code à l’autre peu aisée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5" name="Rectangle 144"/>
          <p:cNvSpPr>
            <a:spLocks noChangeArrowheads="1"/>
          </p:cNvSpPr>
          <p:nvPr/>
        </p:nvSpPr>
        <p:spPr bwMode="auto">
          <a:xfrm>
            <a:off x="803181338" y="1962164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6" name="Rectangle 145"/>
          <p:cNvSpPr>
            <a:spLocks noChangeArrowheads="1"/>
          </p:cNvSpPr>
          <p:nvPr/>
        </p:nvSpPr>
        <p:spPr bwMode="auto">
          <a:xfrm>
            <a:off x="1140523500" y="196217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Lire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7" name="Rectangle 146"/>
          <p:cNvSpPr>
            <a:spLocks noChangeArrowheads="1"/>
          </p:cNvSpPr>
          <p:nvPr/>
        </p:nvSpPr>
        <p:spPr bwMode="auto">
          <a:xfrm>
            <a:off x="1782665663" y="196217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1205</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8" name="Rectangle 147"/>
          <p:cNvSpPr>
            <a:spLocks noChangeArrowheads="1"/>
          </p:cNvSpPr>
          <p:nvPr/>
        </p:nvSpPr>
        <p:spPr bwMode="auto">
          <a:xfrm>
            <a:off x="237672563" y="196217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49" name="Rectangle 148"/>
          <p:cNvSpPr>
            <a:spLocks noChangeArrowheads="1"/>
          </p:cNvSpPr>
          <p:nvPr/>
        </p:nvSpPr>
        <p:spPr bwMode="auto">
          <a:xfrm>
            <a:off x="2147483647" y="19621738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un deux zéro cinq</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0" name="Rectangle 149"/>
          <p:cNvSpPr>
            <a:spLocks noChangeArrowheads="1"/>
          </p:cNvSpPr>
          <p:nvPr/>
        </p:nvSpPr>
        <p:spPr bwMode="auto">
          <a:xfrm>
            <a:off x="2147483647" y="196216428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1" name="Rectangle 150"/>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2" name="Rectangle 151"/>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Écrire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3" name="Rectangle 152"/>
          <p:cNvSpPr>
            <a:spLocks noChangeArrowheads="1"/>
          </p:cNvSpPr>
          <p:nvPr/>
        </p:nvSpPr>
        <p:spPr bwMode="auto">
          <a:xfrm>
            <a:off x="1998862525"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mille cinq cent trois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4" name="Rectangle 15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 1000 5 100 3</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5" name="Rectangle 154"/>
          <p:cNvSpPr>
            <a:spLocks noChangeArrowheads="1"/>
          </p:cNvSpPr>
          <p:nvPr/>
        </p:nvSpPr>
        <p:spPr bwMode="auto">
          <a:xfrm>
            <a:off x="46580425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6" name="Rectangle 155"/>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Évolution de cet apprentissage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7" name="Rectangle 156"/>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8" name="Rectangle 157"/>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Relation additive DU (23)</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59" name="Rectangle 158"/>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0" name="Rectangle 159"/>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Relation produit UC (300)</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1" name="Rectangle 160"/>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2" name="Rectangle 161"/>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Relation additive à cent: CU (105)</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3" name="Rectangle 16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4" name="Rectangle 16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5" name="Rectangle 16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6" name="Rectangle 16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7" name="Rectangle 166"/>
          <p:cNvSpPr>
            <a:spLocks noChangeArrowheads="1"/>
          </p:cNvSpPr>
          <p:nvPr/>
        </p:nvSpPr>
        <p:spPr bwMode="auto">
          <a:xfrm>
            <a:off x="2147483647" y="435170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Seron</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8" name="Rectangle 167"/>
          <p:cNvSpPr>
            <a:spLocks noChangeArrowheads="1"/>
          </p:cNvSpPr>
          <p:nvPr/>
        </p:nvSpPr>
        <p:spPr bwMode="auto">
          <a:xfrm>
            <a:off x="2147483647" y="435170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69" name="Rectangle 168"/>
          <p:cNvSpPr>
            <a:spLocks noChangeArrowheads="1"/>
          </p:cNvSpPr>
          <p:nvPr/>
        </p:nvSpPr>
        <p:spPr bwMode="auto">
          <a:xfrm>
            <a:off x="409913138" y="435170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Deloche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0" name="Rectangle 169"/>
          <p:cNvSpPr>
            <a:spLocks noChangeArrowheads="1"/>
          </p:cNvSpPr>
          <p:nvPr/>
        </p:nvSpPr>
        <p:spPr bwMode="auto">
          <a:xfrm>
            <a:off x="2147483647" y="435170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 Noël, 91;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1" name="Rectangle 170"/>
          <p:cNvSpPr>
            <a:spLocks noChangeArrowheads="1"/>
          </p:cNvSpPr>
          <p:nvPr/>
        </p:nvSpPr>
        <p:spPr bwMode="auto">
          <a:xfrm>
            <a:off x="2147483647" y="435170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Seron</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2" name="Rectangle 171"/>
          <p:cNvSpPr>
            <a:spLocks noChangeArrowheads="1"/>
          </p:cNvSpPr>
          <p:nvPr/>
        </p:nvSpPr>
        <p:spPr bwMode="auto">
          <a:xfrm>
            <a:off x="2147483647" y="4351702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3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&amp; Fayol, 94)</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3" name="Rectangle 17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4" name="Rectangle 17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5" name="Rectangle 17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6" name="Rectangle 17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7" name="Rectangle 17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8" name="Rectangle 17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79" name="Rectangle 178"/>
          <p:cNvSpPr>
            <a:spLocks noChangeArrowheads="1"/>
          </p:cNvSpPr>
          <p:nvPr/>
        </p:nvSpPr>
        <p:spPr bwMode="auto">
          <a:xfrm>
            <a:off x="1262916575" y="3419443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3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 transcodage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0" name="Rectangle 179"/>
          <p:cNvSpPr>
            <a:spLocks noChangeArrowheads="1"/>
          </p:cNvSpPr>
          <p:nvPr/>
        </p:nvSpPr>
        <p:spPr bwMode="auto">
          <a:xfrm>
            <a:off x="465804250" y="1186273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1" name="Rectangle 180"/>
          <p:cNvSpPr>
            <a:spLocks noChangeArrowheads="1"/>
          </p:cNvSpPr>
          <p:nvPr/>
        </p:nvSpPr>
        <p:spPr bwMode="auto">
          <a:xfrm>
            <a:off x="803181338" y="1186273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2 types d’erreurs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2" name="Rectangle 181"/>
          <p:cNvSpPr>
            <a:spLocks noChangeArrowheads="1"/>
          </p:cNvSpPr>
          <p:nvPr/>
        </p:nvSpPr>
        <p:spPr bwMode="auto">
          <a:xfrm>
            <a:off x="803181338" y="1602003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3" name="Rectangle 182"/>
          <p:cNvSpPr>
            <a:spLocks noChangeArrowheads="1"/>
          </p:cNvSpPr>
          <p:nvPr/>
        </p:nvSpPr>
        <p:spPr bwMode="auto">
          <a:xfrm>
            <a:off x="1140523500" y="16020129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Lexicales: un mot/chiffre pour un autre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4" name="Rectangle 183"/>
          <p:cNvSpPr>
            <a:spLocks noChangeArrowheads="1"/>
          </p:cNvSpPr>
          <p:nvPr/>
        </p:nvSpPr>
        <p:spPr bwMode="auto">
          <a:xfrm>
            <a:off x="1140523500" y="1964139138"/>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neuf =&gt; 6; seize =&gt; 13</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5" name="Rectangle 184"/>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Surtout en CP</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6" name="Rectangle 185"/>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7" name="Rectangle 186"/>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Syntaxiques: gérer les relations entre mots ou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8" name="Rectangle 187"/>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chiffres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89" name="Rectangle 188"/>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Vingt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90" name="Rectangle 189"/>
          <p:cNvSpPr>
            <a:spLocks noChangeArrowheads="1"/>
          </p:cNvSpPr>
          <p:nvPr/>
        </p:nvSpPr>
        <p:spPr bwMode="auto">
          <a:xfrm>
            <a:off x="1615092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91" name="Rectangle 190"/>
          <p:cNvSpPr>
            <a:spLocks noChangeArrowheads="1"/>
          </p:cNvSpPr>
          <p:nvPr/>
        </p:nvSpPr>
        <p:spPr bwMode="auto">
          <a:xfrm>
            <a:off x="1683700913"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sept =&gt; 207; trois cents =&gt; 3100;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92" name="Rectangle 191"/>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834 =&gt; quatre</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93" name="Rectangle 19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94" name="Rectangle 19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8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vingt trente quatre;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95" name="Rectangle 19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96" name="Rectangle 195"/>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97" name="Rectangle 196"/>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98" name="Rectangle 197"/>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199" name="Rectangle 198"/>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0" name="Rectangle 199"/>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1" name="Rectangle 200"/>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2" name="Rectangle 201"/>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3" name="Rectangle 20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4" name="Rectangle 203"/>
          <p:cNvSpPr>
            <a:spLocks noChangeArrowheads="1"/>
          </p:cNvSpPr>
          <p:nvPr/>
        </p:nvSpPr>
        <p:spPr bwMode="auto">
          <a:xfrm>
            <a:off x="465804250" y="1186273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5" name="Rectangle 204"/>
          <p:cNvSpPr>
            <a:spLocks noChangeArrowheads="1"/>
          </p:cNvSpPr>
          <p:nvPr/>
        </p:nvSpPr>
        <p:spPr bwMode="auto">
          <a:xfrm>
            <a:off x="803181338" y="1186273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Pour comprendre les nombres arabes ou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6" name="Rectangle 205"/>
          <p:cNvSpPr>
            <a:spLocks noChangeArrowheads="1"/>
          </p:cNvSpPr>
          <p:nvPr/>
        </p:nvSpPr>
        <p:spPr bwMode="auto">
          <a:xfrm>
            <a:off x="803181338" y="154631866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passer du code arabe au code verbal et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7" name="Rectangle 206"/>
          <p:cNvSpPr>
            <a:spLocks noChangeArrowheads="1"/>
          </p:cNvSpPr>
          <p:nvPr/>
        </p:nvSpPr>
        <p:spPr bwMode="auto">
          <a:xfrm>
            <a:off x="803181338" y="190647955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inversement, deux acquisitions sont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8" name="Rectangle 207"/>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4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nécessaires: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09" name="Rectangle 208"/>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0" name="Rectangle 209"/>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Comprendre la représentation en base 10</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1" name="Rectangle 210"/>
          <p:cNvSpPr>
            <a:spLocks noChangeArrowheads="1"/>
          </p:cNvSpPr>
          <p:nvPr/>
        </p:nvSpPr>
        <p:spPr bwMode="auto">
          <a:xfrm>
            <a:off x="803181338"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2" name="Rectangle 211"/>
          <p:cNvSpPr>
            <a:spLocks noChangeArrowheads="1"/>
          </p:cNvSpPr>
          <p:nvPr/>
        </p:nvSpPr>
        <p:spPr bwMode="auto">
          <a:xfrm>
            <a:off x="1140523500"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1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Comprendre le système positionnel</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3" name="Rectangle 212"/>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CONFÉRENCES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4" name="Rectangle 213"/>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DE </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5" name="Rectangle 214"/>
          <p:cNvSpPr>
            <a:spLocks noChangeArrowheads="1"/>
          </p:cNvSpPr>
          <p:nvPr/>
        </p:nvSpPr>
        <p:spPr bwMode="auto">
          <a:xfrm>
            <a:off x="2147483647" y="2147483647"/>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1200" b="0" i="0" u="none" strike="noStrike" cap="none" normalizeH="0" baseline="0" smtClean="0">
                <a:ln>
                  <a:noFill/>
                </a:ln>
                <a:solidFill>
                  <a:schemeClr val="tx1"/>
                </a:solidFill>
                <a:effectLst/>
                <a:latin typeface="Arial" panose="020B0604020202020204" pitchFamily="34" charset="0"/>
                <a:cs typeface="Arial" panose="020B0604020202020204" pitchFamily="34" charset="0"/>
              </a:rPr>
              <a:t>CONSENSUS</a:t>
            </a:r>
            <a:endParaRPr kumimoji="0" lang="fr-FR" altLang="fr-FR" sz="11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1800" b="0" i="0" u="none" strike="noStrike" cap="none" normalizeH="0" baseline="0" smtClean="0">
              <a:ln>
                <a:noFill/>
              </a:ln>
              <a:solidFill>
                <a:schemeClr val="tx1"/>
              </a:solidFill>
              <a:effectLst/>
              <a:latin typeface="Arial" panose="020B0604020202020204" pitchFamily="34" charset="0"/>
            </a:endParaRPr>
          </a:p>
        </p:txBody>
      </p:sp>
      <p:sp>
        <p:nvSpPr>
          <p:cNvPr id="216" name="Rectangle 215"/>
          <p:cNvSpPr/>
          <p:nvPr/>
        </p:nvSpPr>
        <p:spPr>
          <a:xfrm>
            <a:off x="838200" y="2341582"/>
            <a:ext cx="10515600" cy="3970318"/>
          </a:xfrm>
          <a:prstGeom prst="rect">
            <a:avLst/>
          </a:prstGeom>
        </p:spPr>
        <p:txBody>
          <a:bodyPr wrap="square">
            <a:spAutoFit/>
          </a:bodyPr>
          <a:lstStyle/>
          <a:p>
            <a:r>
              <a:rPr lang="fr-FR" sz="2800" dirty="0" smtClean="0">
                <a:latin typeface="Arial" panose="020B0604020202020204" pitchFamily="34" charset="0"/>
              </a:rPr>
              <a:t>• Ces différences entre </a:t>
            </a:r>
            <a:r>
              <a:rPr lang="fr-FR" sz="2800" dirty="0">
                <a:latin typeface="Arial" panose="020B0604020202020204" pitchFamily="34" charset="0"/>
              </a:rPr>
              <a:t>codes rendent la </a:t>
            </a:r>
            <a:r>
              <a:rPr lang="fr-FR" sz="2800" dirty="0" smtClean="0">
                <a:latin typeface="Arial" panose="020B0604020202020204" pitchFamily="34" charset="0"/>
              </a:rPr>
              <a:t>«traduction» d’un </a:t>
            </a:r>
            <a:r>
              <a:rPr lang="fr-FR" sz="2800" dirty="0">
                <a:latin typeface="Arial" panose="020B0604020202020204" pitchFamily="34" charset="0"/>
              </a:rPr>
              <a:t>code à l’autre peu aisée</a:t>
            </a:r>
          </a:p>
          <a:p>
            <a:r>
              <a:rPr lang="fr-FR" sz="2800" dirty="0" smtClean="0">
                <a:latin typeface="Arial" panose="020B0604020202020204" pitchFamily="34" charset="0"/>
              </a:rPr>
              <a:t>– Lire « 1205 » </a:t>
            </a:r>
            <a:r>
              <a:rPr lang="fr-FR" sz="2800" dirty="0">
                <a:latin typeface="Arial" panose="020B0604020202020204" pitchFamily="34" charset="0"/>
              </a:rPr>
              <a:t>≠ </a:t>
            </a:r>
            <a:r>
              <a:rPr lang="fr-FR" sz="2800" dirty="0" smtClean="0">
                <a:latin typeface="Arial" panose="020B0604020202020204" pitchFamily="34" charset="0"/>
              </a:rPr>
              <a:t>«un </a:t>
            </a:r>
            <a:r>
              <a:rPr lang="fr-FR" sz="2800" dirty="0">
                <a:latin typeface="Arial" panose="020B0604020202020204" pitchFamily="34" charset="0"/>
              </a:rPr>
              <a:t>deux zéro </a:t>
            </a:r>
            <a:r>
              <a:rPr lang="fr-FR" sz="2800" dirty="0" smtClean="0">
                <a:latin typeface="Arial" panose="020B0604020202020204" pitchFamily="34" charset="0"/>
              </a:rPr>
              <a:t>cinq »</a:t>
            </a:r>
            <a:endParaRPr lang="fr-FR" sz="2800" dirty="0">
              <a:latin typeface="Arial" panose="020B0604020202020204" pitchFamily="34" charset="0"/>
            </a:endParaRPr>
          </a:p>
          <a:p>
            <a:r>
              <a:rPr lang="fr-FR" sz="2800" dirty="0" smtClean="0">
                <a:latin typeface="Arial" panose="020B0604020202020204" pitchFamily="34" charset="0"/>
              </a:rPr>
              <a:t>– Écrire «mille </a:t>
            </a:r>
            <a:r>
              <a:rPr lang="fr-FR" sz="2800" dirty="0">
                <a:latin typeface="Arial" panose="020B0604020202020204" pitchFamily="34" charset="0"/>
              </a:rPr>
              <a:t>cinq cent </a:t>
            </a:r>
            <a:r>
              <a:rPr lang="fr-FR" sz="2800" dirty="0" smtClean="0">
                <a:latin typeface="Arial" panose="020B0604020202020204" pitchFamily="34" charset="0"/>
              </a:rPr>
              <a:t>trois» </a:t>
            </a:r>
            <a:r>
              <a:rPr lang="fr-FR" sz="2800" dirty="0">
                <a:latin typeface="Arial" panose="020B0604020202020204" pitchFamily="34" charset="0"/>
              </a:rPr>
              <a:t>≠ 1000 5 100 </a:t>
            </a:r>
            <a:r>
              <a:rPr lang="fr-FR" sz="2800" dirty="0" smtClean="0">
                <a:latin typeface="Arial" panose="020B0604020202020204" pitchFamily="34" charset="0"/>
              </a:rPr>
              <a:t>3</a:t>
            </a:r>
          </a:p>
          <a:p>
            <a:endParaRPr lang="fr-FR" sz="2800" dirty="0">
              <a:latin typeface="Arial" panose="020B0604020202020204" pitchFamily="34" charset="0"/>
            </a:endParaRPr>
          </a:p>
          <a:p>
            <a:r>
              <a:rPr lang="fr-FR" sz="2800" dirty="0" smtClean="0">
                <a:latin typeface="Arial" panose="020B0604020202020204" pitchFamily="34" charset="0"/>
              </a:rPr>
              <a:t>• Évolution </a:t>
            </a:r>
            <a:r>
              <a:rPr lang="fr-FR" sz="2800" dirty="0">
                <a:latin typeface="Arial" panose="020B0604020202020204" pitchFamily="34" charset="0"/>
              </a:rPr>
              <a:t>de cet apprentissage</a:t>
            </a:r>
          </a:p>
          <a:p>
            <a:r>
              <a:rPr lang="fr-FR" sz="2800" dirty="0" smtClean="0">
                <a:latin typeface="Arial" panose="020B0604020202020204" pitchFamily="34" charset="0"/>
              </a:rPr>
              <a:t>– Relation </a:t>
            </a:r>
            <a:r>
              <a:rPr lang="fr-FR" sz="2800" dirty="0">
                <a:latin typeface="Arial" panose="020B0604020202020204" pitchFamily="34" charset="0"/>
              </a:rPr>
              <a:t>additive DU (23)</a:t>
            </a:r>
          </a:p>
          <a:p>
            <a:r>
              <a:rPr lang="fr-FR" sz="2800" dirty="0" smtClean="0">
                <a:latin typeface="Arial" panose="020B0604020202020204" pitchFamily="34" charset="0"/>
              </a:rPr>
              <a:t>– Relation </a:t>
            </a:r>
            <a:r>
              <a:rPr lang="fr-FR" sz="2800" dirty="0">
                <a:latin typeface="Arial" panose="020B0604020202020204" pitchFamily="34" charset="0"/>
              </a:rPr>
              <a:t>produit UC (300)</a:t>
            </a:r>
          </a:p>
          <a:p>
            <a:r>
              <a:rPr lang="fr-FR" sz="2800" dirty="0" smtClean="0">
                <a:latin typeface="Arial" panose="020B0604020202020204" pitchFamily="34" charset="0"/>
              </a:rPr>
              <a:t>– Relation </a:t>
            </a:r>
            <a:r>
              <a:rPr lang="fr-FR" sz="2800" dirty="0">
                <a:latin typeface="Arial" panose="020B0604020202020204" pitchFamily="34" charset="0"/>
              </a:rPr>
              <a:t>additive à </a:t>
            </a:r>
            <a:r>
              <a:rPr lang="fr-FR" sz="2800" dirty="0" smtClean="0">
                <a:latin typeface="Arial" panose="020B0604020202020204" pitchFamily="34" charset="0"/>
              </a:rPr>
              <a:t>cent : </a:t>
            </a:r>
            <a:r>
              <a:rPr lang="fr-FR" sz="2800" dirty="0">
                <a:latin typeface="Arial" panose="020B0604020202020204" pitchFamily="34" charset="0"/>
              </a:rPr>
              <a:t>CU (105</a:t>
            </a:r>
            <a:r>
              <a:rPr lang="fr-FR" sz="2800" dirty="0" smtClean="0">
                <a:latin typeface="Arial" panose="020B0604020202020204" pitchFamily="34" charset="0"/>
              </a:rPr>
              <a:t>)</a:t>
            </a:r>
            <a:endParaRPr lang="fr-FR" sz="2800" dirty="0">
              <a:latin typeface="Arial" panose="020B0604020202020204" pitchFamily="34" charset="0"/>
            </a:endParaRPr>
          </a:p>
        </p:txBody>
      </p:sp>
      <p:sp>
        <p:nvSpPr>
          <p:cNvPr id="217" name="Titre 216"/>
          <p:cNvSpPr>
            <a:spLocks noGrp="1"/>
          </p:cNvSpPr>
          <p:nvPr>
            <p:ph type="title"/>
          </p:nvPr>
        </p:nvSpPr>
        <p:spPr>
          <a:xfrm>
            <a:off x="838200" y="-134471"/>
            <a:ext cx="10515600" cy="1801906"/>
          </a:xfrm>
        </p:spPr>
        <p:txBody>
          <a:bodyPr>
            <a:normAutofit/>
          </a:bodyPr>
          <a:lstStyle/>
          <a:p>
            <a:r>
              <a:rPr lang="fr-FR" dirty="0">
                <a:latin typeface="Arial" panose="020B0604020202020204" pitchFamily="34" charset="0"/>
              </a:rPr>
              <a:t>Le </a:t>
            </a:r>
            <a:r>
              <a:rPr lang="fr-FR" dirty="0" smtClean="0">
                <a:latin typeface="Arial" panose="020B0604020202020204" pitchFamily="34" charset="0"/>
              </a:rPr>
              <a:t>transcodage : les difficultés</a:t>
            </a:r>
            <a:endParaRPr lang="fr-FR" dirty="0">
              <a:latin typeface="Arial" panose="020B0604020202020204" pitchFamily="34" charset="0"/>
            </a:endParaRPr>
          </a:p>
        </p:txBody>
      </p:sp>
      <p:sp>
        <p:nvSpPr>
          <p:cNvPr id="218" name="Espace réservé du contenu 217"/>
          <p:cNvSpPr>
            <a:spLocks noGrp="1"/>
          </p:cNvSpPr>
          <p:nvPr>
            <p:ph idx="1"/>
          </p:nvPr>
        </p:nvSpPr>
        <p:spPr/>
        <p:txBody>
          <a:bodyPr/>
          <a:lstStyle/>
          <a:p>
            <a:pPr marL="0" indent="0">
              <a:buNone/>
            </a:pPr>
            <a:r>
              <a:rPr lang="fr-FR" i="1" dirty="0" smtClean="0"/>
              <a:t>(Passage d’un code à l’autre)</a:t>
            </a:r>
            <a:endParaRPr lang="fr-FR" i="1" dirty="0"/>
          </a:p>
        </p:txBody>
      </p:sp>
      <p:sp>
        <p:nvSpPr>
          <p:cNvPr id="220" name="Espace réservé du numéro de diapositive 219"/>
          <p:cNvSpPr>
            <a:spLocks noGrp="1"/>
          </p:cNvSpPr>
          <p:nvPr>
            <p:ph type="sldNum" sz="quarter" idx="12"/>
          </p:nvPr>
        </p:nvSpPr>
        <p:spPr/>
        <p:txBody>
          <a:bodyPr/>
          <a:lstStyle/>
          <a:p>
            <a:fld id="{FF2F47E0-9ACB-419A-ADF4-56958805FF84}" type="slidenum">
              <a:rPr lang="fr-FR" smtClean="0"/>
              <a:t>30</a:t>
            </a:fld>
            <a:endParaRPr lang="fr-FR"/>
          </a:p>
        </p:txBody>
      </p:sp>
    </p:spTree>
    <p:extLst>
      <p:ext uri="{BB962C8B-B14F-4D97-AF65-F5344CB8AC3E}">
        <p14:creationId xmlns:p14="http://schemas.microsoft.com/office/powerpoint/2010/main" val="33252421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latin typeface="Arial" panose="020B0604020202020204" pitchFamily="34" charset="0"/>
              </a:rPr>
              <a:t>Le transcodage</a:t>
            </a:r>
            <a:br>
              <a:rPr lang="fr-FR" dirty="0">
                <a:latin typeface="Arial" panose="020B0604020202020204" pitchFamily="34" charset="0"/>
              </a:rPr>
            </a:br>
            <a:endParaRPr lang="fr-FR" dirty="0"/>
          </a:p>
        </p:txBody>
      </p:sp>
      <p:sp>
        <p:nvSpPr>
          <p:cNvPr id="4" name="Rectangle 3"/>
          <p:cNvSpPr/>
          <p:nvPr/>
        </p:nvSpPr>
        <p:spPr>
          <a:xfrm>
            <a:off x="838200" y="2000561"/>
            <a:ext cx="10711375" cy="4031873"/>
          </a:xfrm>
          <a:prstGeom prst="rect">
            <a:avLst/>
          </a:prstGeom>
        </p:spPr>
        <p:txBody>
          <a:bodyPr wrap="square">
            <a:spAutoFit/>
          </a:bodyPr>
          <a:lstStyle/>
          <a:p>
            <a:r>
              <a:rPr lang="fr-FR" sz="3200" dirty="0" smtClean="0">
                <a:latin typeface="Arial" panose="020B0604020202020204" pitchFamily="34" charset="0"/>
              </a:rPr>
              <a:t>• 2 </a:t>
            </a:r>
            <a:r>
              <a:rPr lang="fr-FR" sz="3200" dirty="0">
                <a:latin typeface="Arial" panose="020B0604020202020204" pitchFamily="34" charset="0"/>
              </a:rPr>
              <a:t>types d’erreurs</a:t>
            </a:r>
          </a:p>
          <a:p>
            <a:r>
              <a:rPr lang="fr-FR" sz="3200" dirty="0" smtClean="0">
                <a:latin typeface="Arial" panose="020B0604020202020204" pitchFamily="34" charset="0"/>
              </a:rPr>
              <a:t>– Lexicales</a:t>
            </a:r>
            <a:r>
              <a:rPr lang="fr-FR" sz="3200" dirty="0">
                <a:latin typeface="Arial" panose="020B0604020202020204" pitchFamily="34" charset="0"/>
              </a:rPr>
              <a:t>: un mot/chiffre pour un autre </a:t>
            </a:r>
          </a:p>
          <a:p>
            <a:pPr lvl="1"/>
            <a:r>
              <a:rPr lang="fr-FR" sz="3200" dirty="0">
                <a:latin typeface="Arial" panose="020B0604020202020204" pitchFamily="34" charset="0"/>
              </a:rPr>
              <a:t>neuf =&gt; 6; seize =&gt; 13</a:t>
            </a:r>
          </a:p>
          <a:p>
            <a:pPr lvl="1"/>
            <a:r>
              <a:rPr lang="fr-FR" sz="3200" i="1" dirty="0">
                <a:latin typeface="Arial" panose="020B0604020202020204" pitchFamily="34" charset="0"/>
              </a:rPr>
              <a:t>s</a:t>
            </a:r>
            <a:r>
              <a:rPr lang="fr-FR" sz="3200" i="1" dirty="0" smtClean="0">
                <a:latin typeface="Arial" panose="020B0604020202020204" pitchFamily="34" charset="0"/>
              </a:rPr>
              <a:t>urtout </a:t>
            </a:r>
            <a:r>
              <a:rPr lang="fr-FR" sz="3200" i="1" dirty="0">
                <a:latin typeface="Arial" panose="020B0604020202020204" pitchFamily="34" charset="0"/>
              </a:rPr>
              <a:t>en CP</a:t>
            </a:r>
          </a:p>
          <a:p>
            <a:r>
              <a:rPr lang="fr-FR" sz="3200" dirty="0" smtClean="0">
                <a:latin typeface="Arial" panose="020B0604020202020204" pitchFamily="34" charset="0"/>
              </a:rPr>
              <a:t>– </a:t>
            </a:r>
            <a:r>
              <a:rPr lang="fr-FR" sz="3200" b="1" dirty="0" smtClean="0">
                <a:latin typeface="Arial" panose="020B0604020202020204" pitchFamily="34" charset="0"/>
              </a:rPr>
              <a:t>Syntaxiques</a:t>
            </a:r>
            <a:r>
              <a:rPr lang="fr-FR" sz="3200" b="1" dirty="0">
                <a:latin typeface="Arial" panose="020B0604020202020204" pitchFamily="34" charset="0"/>
              </a:rPr>
              <a:t>: </a:t>
            </a:r>
            <a:r>
              <a:rPr lang="fr-FR" sz="3200" dirty="0">
                <a:latin typeface="Arial" panose="020B0604020202020204" pitchFamily="34" charset="0"/>
              </a:rPr>
              <a:t>gérer les relations entre mots ou </a:t>
            </a:r>
            <a:r>
              <a:rPr lang="fr-FR" sz="3200" dirty="0" smtClean="0">
                <a:latin typeface="Arial" panose="020B0604020202020204" pitchFamily="34" charset="0"/>
              </a:rPr>
              <a:t>chiffres</a:t>
            </a:r>
            <a:endParaRPr lang="fr-FR" sz="3200" dirty="0">
              <a:latin typeface="Arial" panose="020B0604020202020204" pitchFamily="34" charset="0"/>
            </a:endParaRPr>
          </a:p>
          <a:p>
            <a:pPr lvl="1"/>
            <a:r>
              <a:rPr lang="fr-FR" sz="3200" dirty="0" smtClean="0">
                <a:latin typeface="Arial" panose="020B0604020202020204" pitchFamily="34" charset="0"/>
              </a:rPr>
              <a:t>Vingt - sept </a:t>
            </a:r>
            <a:r>
              <a:rPr lang="fr-FR" sz="3200" dirty="0">
                <a:latin typeface="Arial" panose="020B0604020202020204" pitchFamily="34" charset="0"/>
              </a:rPr>
              <a:t>=&gt; 207; </a:t>
            </a:r>
            <a:endParaRPr lang="fr-FR" sz="3200" dirty="0" smtClean="0">
              <a:latin typeface="Arial" panose="020B0604020202020204" pitchFamily="34" charset="0"/>
            </a:endParaRPr>
          </a:p>
          <a:p>
            <a:pPr lvl="1"/>
            <a:r>
              <a:rPr lang="fr-FR" sz="3200" dirty="0" smtClean="0">
                <a:latin typeface="Arial" panose="020B0604020202020204" pitchFamily="34" charset="0"/>
              </a:rPr>
              <a:t>trois </a:t>
            </a:r>
            <a:r>
              <a:rPr lang="fr-FR" sz="3200" dirty="0">
                <a:latin typeface="Arial" panose="020B0604020202020204" pitchFamily="34" charset="0"/>
              </a:rPr>
              <a:t>cents =&gt; 3100; </a:t>
            </a:r>
          </a:p>
          <a:p>
            <a:pPr lvl="1"/>
            <a:r>
              <a:rPr lang="fr-FR" sz="3200" dirty="0">
                <a:latin typeface="Arial" panose="020B0604020202020204" pitchFamily="34" charset="0"/>
              </a:rPr>
              <a:t>834 =&gt; </a:t>
            </a:r>
            <a:r>
              <a:rPr lang="fr-FR" sz="3200" dirty="0" smtClean="0">
                <a:latin typeface="Arial" panose="020B0604020202020204" pitchFamily="34" charset="0"/>
              </a:rPr>
              <a:t>quatre-vingt </a:t>
            </a:r>
            <a:r>
              <a:rPr lang="fr-FR" sz="3200" dirty="0">
                <a:latin typeface="Arial" panose="020B0604020202020204" pitchFamily="34" charset="0"/>
              </a:rPr>
              <a:t>trente quatre; ...</a:t>
            </a:r>
            <a:endParaRPr lang="fr-FR" sz="3200" dirty="0">
              <a:effectLst/>
              <a:latin typeface="Arial" panose="020B0604020202020204" pitchFamily="34" charset="0"/>
            </a:endParaRPr>
          </a:p>
        </p:txBody>
      </p:sp>
      <p:sp>
        <p:nvSpPr>
          <p:cNvPr id="6" name="Espace réservé du numéro de diapositive 5"/>
          <p:cNvSpPr>
            <a:spLocks noGrp="1"/>
          </p:cNvSpPr>
          <p:nvPr>
            <p:ph type="sldNum" sz="quarter" idx="12"/>
          </p:nvPr>
        </p:nvSpPr>
        <p:spPr/>
        <p:txBody>
          <a:bodyPr/>
          <a:lstStyle/>
          <a:p>
            <a:fld id="{FF2F47E0-9ACB-419A-ADF4-56958805FF84}" type="slidenum">
              <a:rPr lang="fr-FR" smtClean="0"/>
              <a:t>31</a:t>
            </a:fld>
            <a:endParaRPr lang="fr-FR"/>
          </a:p>
        </p:txBody>
      </p:sp>
    </p:spTree>
    <p:extLst>
      <p:ext uri="{BB962C8B-B14F-4D97-AF65-F5344CB8AC3E}">
        <p14:creationId xmlns:p14="http://schemas.microsoft.com/office/powerpoint/2010/main" val="30837057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En conclusion : difficultés liées à l’écriture des nombres : </a:t>
            </a:r>
            <a:r>
              <a:rPr lang="fr-FR" sz="2700" b="1" i="1" dirty="0" smtClean="0"/>
              <a:t>(réf: CNESCO Marie-Pascale NOEL)</a:t>
            </a:r>
            <a:r>
              <a:rPr lang="fr-FR" b="1" dirty="0"/>
              <a:t/>
            </a:r>
            <a:br>
              <a:rPr lang="fr-FR" b="1" dirty="0"/>
            </a:br>
            <a:endParaRPr lang="fr-FR" dirty="0"/>
          </a:p>
        </p:txBody>
      </p:sp>
      <p:sp>
        <p:nvSpPr>
          <p:cNvPr id="3" name="Espace réservé du contenu 2"/>
          <p:cNvSpPr>
            <a:spLocks noGrp="1"/>
          </p:cNvSpPr>
          <p:nvPr>
            <p:ph idx="1"/>
          </p:nvPr>
        </p:nvSpPr>
        <p:spPr/>
        <p:txBody>
          <a:bodyPr>
            <a:normAutofit lnSpcReduction="10000"/>
          </a:bodyPr>
          <a:lstStyle/>
          <a:p>
            <a:r>
              <a:rPr lang="fr-FR" dirty="0" smtClean="0"/>
              <a:t>Les </a:t>
            </a:r>
            <a:r>
              <a:rPr lang="fr-FR" dirty="0"/>
              <a:t>nombres arabes ont pour particularité de différencier valeur de surface et valeur positionnelle, ce qui rend le </a:t>
            </a:r>
            <a:r>
              <a:rPr lang="fr-FR" b="1" dirty="0"/>
              <a:t>transcodage peu </a:t>
            </a:r>
            <a:r>
              <a:rPr lang="fr-FR" b="1" dirty="0" smtClean="0"/>
              <a:t>évident</a:t>
            </a:r>
            <a:r>
              <a:rPr lang="fr-FR" dirty="0"/>
              <a:t> </a:t>
            </a:r>
            <a:r>
              <a:rPr lang="fr-FR" dirty="0" smtClean="0"/>
              <a:t> (21 et 12)</a:t>
            </a:r>
            <a:endParaRPr lang="fr-FR" dirty="0"/>
          </a:p>
          <a:p>
            <a:r>
              <a:rPr lang="fr-FR" dirty="0"/>
              <a:t>Il est nécessaire de </a:t>
            </a:r>
            <a:r>
              <a:rPr lang="fr-FR" b="1" dirty="0"/>
              <a:t>faire comprendre aux élèves la signification et la représentation de la base 10</a:t>
            </a:r>
            <a:r>
              <a:rPr lang="fr-FR" dirty="0"/>
              <a:t> et du système positionnel du code arabe pour écrire les nombres.</a:t>
            </a:r>
          </a:p>
          <a:p>
            <a:r>
              <a:rPr lang="fr-FR" dirty="0"/>
              <a:t>La compréhension de la base 10 et du système positionnel permet d’</a:t>
            </a:r>
            <a:r>
              <a:rPr lang="fr-FR" b="1" dirty="0"/>
              <a:t>être bien plus efficace dans les calculs et dans l’utilisation des nombres </a:t>
            </a:r>
            <a:r>
              <a:rPr lang="fr-FR" b="1" dirty="0" smtClean="0"/>
              <a:t>décimaux</a:t>
            </a:r>
            <a:r>
              <a:rPr lang="fr-FR" dirty="0"/>
              <a:t> </a:t>
            </a:r>
            <a:r>
              <a:rPr lang="fr-FR" dirty="0" smtClean="0"/>
              <a:t>: rôle essentiel du travail mené en cycle 2 </a:t>
            </a:r>
            <a:endParaRPr lang="fr-FR" dirty="0"/>
          </a:p>
          <a:p>
            <a:r>
              <a:rPr lang="fr-FR" sz="2200" i="1" dirty="0"/>
              <a:t>Valeur de surface </a:t>
            </a:r>
            <a:r>
              <a:rPr lang="fr-FR" sz="2200" i="1" dirty="0" smtClean="0"/>
              <a:t>≠ valeur positionnelle : 12 </a:t>
            </a:r>
            <a:r>
              <a:rPr lang="fr-FR" sz="2200" i="1" dirty="0"/>
              <a:t>≠ 21</a:t>
            </a:r>
          </a:p>
          <a:p>
            <a:pPr marL="0" indent="0">
              <a:buNone/>
            </a:pPr>
            <a:r>
              <a:rPr lang="fr-FR" sz="2200" i="1" dirty="0"/>
              <a:t>Même valeur de </a:t>
            </a:r>
            <a:r>
              <a:rPr lang="fr-FR" sz="2200" i="1" dirty="0" smtClean="0"/>
              <a:t>surface ≠ </a:t>
            </a:r>
            <a:r>
              <a:rPr lang="fr-FR" sz="2200" i="1" dirty="0"/>
              <a:t>valeurs positionnelles (le </a:t>
            </a:r>
            <a:r>
              <a:rPr lang="fr-FR" sz="2200" i="1" dirty="0" smtClean="0"/>
              <a:t>«1» </a:t>
            </a:r>
            <a:r>
              <a:rPr lang="fr-FR" sz="2200" i="1" dirty="0"/>
              <a:t>représente les dizaines vs les </a:t>
            </a:r>
            <a:r>
              <a:rPr lang="fr-FR" sz="2200" i="1" dirty="0" smtClean="0"/>
              <a:t>unités</a:t>
            </a:r>
            <a:r>
              <a:rPr lang="fr-FR" sz="2200" i="1" dirty="0"/>
              <a:t>)</a:t>
            </a:r>
          </a:p>
          <a:p>
            <a:endParaRPr lang="fr-FR"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32</a:t>
            </a:fld>
            <a:endParaRPr lang="fr-FR"/>
          </a:p>
        </p:txBody>
      </p:sp>
    </p:spTree>
    <p:extLst>
      <p:ext uri="{BB962C8B-B14F-4D97-AF65-F5344CB8AC3E}">
        <p14:creationId xmlns:p14="http://schemas.microsoft.com/office/powerpoint/2010/main" val="316534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L</a:t>
            </a:r>
            <a:r>
              <a:rPr lang="fr-FR" dirty="0" smtClean="0"/>
              <a:t>es </a:t>
            </a:r>
            <a:r>
              <a:rPr lang="fr-FR" dirty="0"/>
              <a:t>sources de difficultés en mathématiques </a:t>
            </a:r>
            <a:r>
              <a:rPr lang="fr-FR" dirty="0" smtClean="0"/>
              <a:t> </a:t>
            </a:r>
            <a:endParaRPr lang="fr-FR" dirty="0"/>
          </a:p>
        </p:txBody>
      </p:sp>
      <p:sp>
        <p:nvSpPr>
          <p:cNvPr id="3" name="Espace réservé du contenu 2"/>
          <p:cNvSpPr>
            <a:spLocks noGrp="1"/>
          </p:cNvSpPr>
          <p:nvPr>
            <p:ph idx="1"/>
          </p:nvPr>
        </p:nvSpPr>
        <p:spPr/>
        <p:txBody>
          <a:bodyPr>
            <a:normAutofit/>
          </a:bodyPr>
          <a:lstStyle/>
          <a:p>
            <a:r>
              <a:rPr lang="fr-FR" sz="3200" dirty="0" smtClean="0"/>
              <a:t>Plusieurs </a:t>
            </a:r>
            <a:r>
              <a:rPr lang="fr-FR" sz="3200" dirty="0"/>
              <a:t>domaines sont concernés : </a:t>
            </a:r>
          </a:p>
          <a:p>
            <a:pPr marL="0" indent="0">
              <a:buNone/>
            </a:pPr>
            <a:r>
              <a:rPr lang="fr-FR" sz="3200" dirty="0"/>
              <a:t>1) Des difficultés spécifiques de certaines activités mathématiques (propre à la discipline) comme le sens du nombre, le dénombrement, la résolution </a:t>
            </a:r>
            <a:r>
              <a:rPr lang="fr-FR" sz="3200" dirty="0" smtClean="0"/>
              <a:t>d’opération</a:t>
            </a:r>
            <a:r>
              <a:rPr lang="fr-FR" sz="3200" dirty="0"/>
              <a:t> </a:t>
            </a:r>
            <a:r>
              <a:rPr lang="fr-FR" sz="3200" dirty="0" smtClean="0"/>
              <a:t>(le spoinst vus précédemment)</a:t>
            </a:r>
            <a:endParaRPr lang="fr-FR" sz="3200" dirty="0"/>
          </a:p>
          <a:p>
            <a:pPr marL="0" indent="0">
              <a:buNone/>
            </a:pPr>
            <a:r>
              <a:rPr lang="fr-FR" sz="3200" dirty="0"/>
              <a:t>2) Les capacités générales de l’élève : le langage, l’attention, la mémoire de travail, la vitesse de traitement de l’information, les émotions (anxiété). </a:t>
            </a:r>
          </a:p>
          <a:p>
            <a:pPr marL="0" indent="0">
              <a:buNone/>
            </a:pPr>
            <a:endParaRPr lang="fr-FR"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33</a:t>
            </a:fld>
            <a:endParaRPr lang="fr-FR"/>
          </a:p>
        </p:txBody>
      </p:sp>
    </p:spTree>
    <p:extLst>
      <p:ext uri="{BB962C8B-B14F-4D97-AF65-F5344CB8AC3E}">
        <p14:creationId xmlns:p14="http://schemas.microsoft.com/office/powerpoint/2010/main" val="2016349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0506" y="618978"/>
            <a:ext cx="11211950" cy="394349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fr-FR" b="1" i="1" dirty="0" smtClean="0"/>
              <a:t>Question 2 : </a:t>
            </a:r>
            <a:r>
              <a:rPr lang="fr-FR" b="1" dirty="0" smtClean="0"/>
              <a:t/>
            </a:r>
            <a:br>
              <a:rPr lang="fr-FR" b="1" dirty="0" smtClean="0"/>
            </a:br>
            <a:r>
              <a:rPr lang="fr-FR" dirty="0"/>
              <a:t>Quels enjeux du calcul à l’école primaire?</a:t>
            </a:r>
            <a:br>
              <a:rPr lang="fr-FR" dirty="0"/>
            </a:br>
            <a:endParaRPr lang="fr-FR" b="1" dirty="0"/>
          </a:p>
        </p:txBody>
      </p:sp>
      <p:sp>
        <p:nvSpPr>
          <p:cNvPr id="3" name="Espace réservé du texte 2"/>
          <p:cNvSpPr>
            <a:spLocks noGrp="1"/>
          </p:cNvSpPr>
          <p:nvPr>
            <p:ph type="body" idx="1"/>
          </p:nvPr>
        </p:nvSpPr>
        <p:spPr>
          <a:xfrm>
            <a:off x="520506" y="4562475"/>
            <a:ext cx="11211950" cy="1500187"/>
          </a:xfrm>
          <a:pattFill prst="pct25">
            <a:fgClr>
              <a:schemeClr val="accent1">
                <a:lumMod val="60000"/>
                <a:lumOff val="40000"/>
              </a:schemeClr>
            </a:fgClr>
            <a:bgClr>
              <a:schemeClr val="bg1"/>
            </a:bgClr>
          </a:pattFill>
        </p:spPr>
        <p:txBody>
          <a:bodyPr>
            <a:normAutofit lnSpcReduction="10000"/>
          </a:bodyPr>
          <a:lstStyle/>
          <a:p>
            <a:pPr algn="r"/>
            <a:endParaRPr lang="fr-FR" sz="3200" dirty="0" smtClean="0"/>
          </a:p>
          <a:p>
            <a:pPr algn="r"/>
            <a:r>
              <a:rPr lang="fr-FR" sz="3200" b="1" dirty="0" smtClean="0">
                <a:solidFill>
                  <a:schemeClr val="tx1"/>
                </a:solidFill>
              </a:rPr>
              <a:t>Intervention à partir des travaux de recherche de Christine MANGIANTE</a:t>
            </a:r>
            <a:endParaRPr lang="fr-FR" sz="3200" b="1" dirty="0">
              <a:solidFill>
                <a:schemeClr val="tx1"/>
              </a:solidFill>
            </a:endParaRP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34</a:t>
            </a:fld>
            <a:endParaRPr lang="fr-FR"/>
          </a:p>
        </p:txBody>
      </p:sp>
    </p:spTree>
    <p:extLst>
      <p:ext uri="{BB962C8B-B14F-4D97-AF65-F5344CB8AC3E}">
        <p14:creationId xmlns:p14="http://schemas.microsoft.com/office/powerpoint/2010/main" val="51910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Pour commencer :</a:t>
            </a:r>
            <a:endParaRPr lang="fr-FR" dirty="0"/>
          </a:p>
        </p:txBody>
      </p:sp>
      <p:sp>
        <p:nvSpPr>
          <p:cNvPr id="3" name="Espace réservé du contenu 2"/>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6200000" scaled="1"/>
            <a:tileRect/>
          </a:gradFill>
        </p:spPr>
        <p:txBody>
          <a:bodyPr/>
          <a:lstStyle/>
          <a:p>
            <a:pPr marL="0" indent="0">
              <a:buNone/>
            </a:pPr>
            <a:r>
              <a:rPr lang="fr-FR" sz="4000" i="1" dirty="0" smtClean="0"/>
              <a:t>Calculez :</a:t>
            </a:r>
          </a:p>
          <a:p>
            <a:pPr marL="914400" lvl="2" indent="0">
              <a:buNone/>
            </a:pPr>
            <a:r>
              <a:rPr lang="fr-FR" sz="3200" dirty="0" smtClean="0"/>
              <a:t>VII plus I</a:t>
            </a:r>
          </a:p>
          <a:p>
            <a:pPr marL="914400" lvl="2" indent="0">
              <a:buNone/>
            </a:pPr>
            <a:r>
              <a:rPr lang="fr-FR" sz="3200" dirty="0" smtClean="0"/>
              <a:t>VII plus II</a:t>
            </a:r>
          </a:p>
          <a:p>
            <a:pPr marL="914400" lvl="2" indent="0">
              <a:buNone/>
            </a:pPr>
            <a:r>
              <a:rPr lang="fr-FR" sz="3200" dirty="0" smtClean="0"/>
              <a:t>XXIX plus XIII</a:t>
            </a:r>
          </a:p>
          <a:p>
            <a:pPr marL="914400" lvl="2" indent="0">
              <a:buNone/>
            </a:pPr>
            <a:r>
              <a:rPr lang="fr-FR" sz="3200" dirty="0" smtClean="0"/>
              <a:t>CLX moins XVI</a:t>
            </a:r>
          </a:p>
          <a:p>
            <a:pPr marL="914400" lvl="2" indent="0">
              <a:buNone/>
            </a:pPr>
            <a:r>
              <a:rPr lang="fr-FR" sz="3200" dirty="0" smtClean="0"/>
              <a:t>CLXXVI fois XIV</a:t>
            </a:r>
            <a:endParaRPr lang="fr-FR" sz="3200" dirty="0"/>
          </a:p>
          <a:p>
            <a:pPr marL="0" indent="0" algn="r">
              <a:buNone/>
            </a:pPr>
            <a:endParaRPr lang="fr-FR" dirty="0"/>
          </a:p>
        </p:txBody>
      </p:sp>
      <p:sp>
        <p:nvSpPr>
          <p:cNvPr id="4" name="Espace réservé du numéro de diapositive 3"/>
          <p:cNvSpPr>
            <a:spLocks noGrp="1"/>
          </p:cNvSpPr>
          <p:nvPr>
            <p:ph type="sldNum" sz="quarter" idx="12"/>
          </p:nvPr>
        </p:nvSpPr>
        <p:spPr/>
        <p:txBody>
          <a:bodyPr/>
          <a:lstStyle/>
          <a:p>
            <a:fld id="{FF2F47E0-9ACB-419A-ADF4-56958805FF84}" type="slidenum">
              <a:rPr lang="fr-FR" smtClean="0"/>
              <a:t>35</a:t>
            </a:fld>
            <a:endParaRPr lang="fr-FR"/>
          </a:p>
        </p:txBody>
      </p:sp>
    </p:spTree>
    <p:extLst>
      <p:ext uri="{BB962C8B-B14F-4D97-AF65-F5344CB8AC3E}">
        <p14:creationId xmlns:p14="http://schemas.microsoft.com/office/powerpoint/2010/main" val="3185916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re 1"/>
          <p:cNvSpPr>
            <a:spLocks noGrp="1"/>
          </p:cNvSpPr>
          <p:nvPr>
            <p:ph type="title"/>
          </p:nvPr>
        </p:nvSpPr>
        <p:spPr/>
        <p:txBody>
          <a:bodyPr/>
          <a:lstStyle/>
          <a:p>
            <a:pPr eaLnBrk="1" hangingPunct="1"/>
            <a:r>
              <a:rPr lang="fr-FR" altLang="fr-FR" dirty="0" smtClean="0"/>
              <a:t>Questions :</a:t>
            </a:r>
          </a:p>
        </p:txBody>
      </p:sp>
      <p:sp>
        <p:nvSpPr>
          <p:cNvPr id="3" name="Espace réservé du contenu 2">
            <a:extLst>
              <a:ext uri="{FF2B5EF4-FFF2-40B4-BE49-F238E27FC236}"/>
            </a:extLst>
          </p:cNvPr>
          <p:cNvSpPr>
            <a:spLocks noGrp="1"/>
          </p:cNvSpPr>
          <p:nvPr>
            <p:ph idx="1"/>
          </p:nvPr>
        </p:nvSpPr>
        <p:spPr>
          <a:xfrm>
            <a:off x="2152651" y="1825625"/>
            <a:ext cx="8120063" cy="4351338"/>
          </a:xfrm>
        </p:spPr>
        <p:txBody>
          <a:bodyPr/>
          <a:lstStyle/>
          <a:p>
            <a:pPr eaLnBrk="1" hangingPunct="1">
              <a:defRPr/>
            </a:pPr>
            <a:r>
              <a:rPr lang="fr-FR" dirty="0"/>
              <a:t>Quels sont les liens entre calcul en ligne et calcul posé...</a:t>
            </a:r>
            <a:r>
              <a:rPr lang="fr-FR" dirty="0">
                <a:solidFill>
                  <a:srgbClr val="002060"/>
                </a:solidFill>
              </a:rPr>
              <a:t>et calcul mental ? </a:t>
            </a:r>
          </a:p>
          <a:p>
            <a:pPr eaLnBrk="1" hangingPunct="1">
              <a:defRPr/>
            </a:pPr>
            <a:r>
              <a:rPr lang="fr-FR" dirty="0"/>
              <a:t>Comment organiser la progressivité des apprentissages et comment penser l’articulation entre </a:t>
            </a:r>
            <a:r>
              <a:rPr lang="fr-FR" dirty="0">
                <a:solidFill>
                  <a:srgbClr val="002060"/>
                </a:solidFill>
              </a:rPr>
              <a:t>ces différents types de calcul </a:t>
            </a:r>
            <a:r>
              <a:rPr lang="fr-FR" dirty="0"/>
              <a:t>?</a:t>
            </a:r>
          </a:p>
          <a:p>
            <a:pPr marL="0" indent="0">
              <a:buNone/>
              <a:defRPr/>
            </a:pPr>
            <a:endParaRPr lang="fr-FR" dirty="0"/>
          </a:p>
        </p:txBody>
      </p:sp>
      <p:pic>
        <p:nvPicPr>
          <p:cNvPr id="34820" name="Imag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432175" y="4292601"/>
            <a:ext cx="5543550" cy="172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FF2F47E0-9ACB-419A-ADF4-56958805FF84}" type="slidenum">
              <a:rPr lang="fr-FR" smtClean="0"/>
              <a:t>36</a:t>
            </a:fld>
            <a:endParaRPr lang="fr-FR"/>
          </a:p>
        </p:txBody>
      </p:sp>
    </p:spTree>
    <p:extLst>
      <p:ext uri="{BB962C8B-B14F-4D97-AF65-F5344CB8AC3E}">
        <p14:creationId xmlns:p14="http://schemas.microsoft.com/office/powerpoint/2010/main" val="132101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re 1"/>
          <p:cNvSpPr>
            <a:spLocks noGrp="1"/>
          </p:cNvSpPr>
          <p:nvPr>
            <p:ph type="title"/>
          </p:nvPr>
        </p:nvSpPr>
        <p:spPr>
          <a:xfrm>
            <a:off x="2147888" y="1709739"/>
            <a:ext cx="7886700" cy="285273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eaLnBrk="1" hangingPunct="1"/>
            <a:r>
              <a:rPr lang="fr-FR" altLang="fr-FR" sz="5400" dirty="0"/>
              <a:t>Éléments de didactique à propos du calcul mental</a:t>
            </a:r>
          </a:p>
        </p:txBody>
      </p:sp>
      <p:sp>
        <p:nvSpPr>
          <p:cNvPr id="4" name="Espace réservé du numéro de diapositive 3"/>
          <p:cNvSpPr>
            <a:spLocks noGrp="1"/>
          </p:cNvSpPr>
          <p:nvPr>
            <p:ph type="sldNum" sz="quarter" idx="12"/>
          </p:nvPr>
        </p:nvSpPr>
        <p:spPr/>
        <p:txBody>
          <a:bodyPr/>
          <a:lstStyle/>
          <a:p>
            <a:fld id="{FF2F47E0-9ACB-419A-ADF4-56958805FF84}" type="slidenum">
              <a:rPr lang="fr-FR" smtClean="0"/>
              <a:t>37</a:t>
            </a:fld>
            <a:endParaRPr lang="fr-FR"/>
          </a:p>
        </p:txBody>
      </p:sp>
    </p:spTree>
    <p:extLst>
      <p:ext uri="{BB962C8B-B14F-4D97-AF65-F5344CB8AC3E}">
        <p14:creationId xmlns:p14="http://schemas.microsoft.com/office/powerpoint/2010/main" val="1041755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3"/>
          <p:cNvSpPr txBox="1">
            <a:spLocks noChangeArrowheads="1"/>
          </p:cNvSpPr>
          <p:nvPr/>
        </p:nvSpPr>
        <p:spPr bwMode="auto">
          <a:xfrm>
            <a:off x="4910138" y="1755776"/>
            <a:ext cx="2259012" cy="925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9pPr>
          </a:lstStyle>
          <a:p>
            <a:pPr eaLnBrk="1" hangingPunct="1">
              <a:buSzPct val="100000"/>
            </a:pPr>
            <a:r>
              <a:rPr lang="fr-FR" altLang="fr-FR" sz="5400" b="1">
                <a:solidFill>
                  <a:srgbClr val="000000"/>
                </a:solidFill>
              </a:rPr>
              <a:t>18 x 15</a:t>
            </a:r>
          </a:p>
        </p:txBody>
      </p:sp>
      <p:sp>
        <p:nvSpPr>
          <p:cNvPr id="21508" name="Text Box 4">
            <a:extLst>
              <a:ext uri="{FF2B5EF4-FFF2-40B4-BE49-F238E27FC236}"/>
            </a:extLst>
          </p:cNvPr>
          <p:cNvSpPr txBox="1">
            <a:spLocks noChangeArrowheads="1"/>
          </p:cNvSpPr>
          <p:nvPr/>
        </p:nvSpPr>
        <p:spPr bwMode="auto">
          <a:xfrm>
            <a:off x="2152650" y="2997200"/>
            <a:ext cx="7886700"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9pPr>
          </a:lstStyle>
          <a:p>
            <a:pPr marL="514350" indent="-514350">
              <a:buClr>
                <a:srgbClr val="FF9900"/>
              </a:buClr>
              <a:buSzPct val="100000"/>
              <a:buFont typeface="+mj-lt"/>
              <a:buAutoNum type="arabicPeriod"/>
              <a:defRPr/>
            </a:pPr>
            <a:r>
              <a:rPr lang="fr-FR" altLang="fr-FR" sz="2800" dirty="0">
                <a:solidFill>
                  <a:srgbClr val="000000"/>
                </a:solidFill>
              </a:rPr>
              <a:t>Calculer 18 x 15</a:t>
            </a:r>
          </a:p>
          <a:p>
            <a:pPr marL="514350" indent="-514350">
              <a:buClr>
                <a:srgbClr val="FF9900"/>
              </a:buClr>
              <a:buSzPct val="100000"/>
              <a:buFont typeface="+mj-lt"/>
              <a:buAutoNum type="arabicPeriod"/>
              <a:defRPr/>
            </a:pPr>
            <a:r>
              <a:rPr lang="fr-FR" altLang="fr-FR" sz="2800" dirty="0">
                <a:solidFill>
                  <a:srgbClr val="000000"/>
                </a:solidFill>
              </a:rPr>
              <a:t>Lister les différentes procédures (de calcul mental) pouvant être mise en œuvre. Les écrire sous forme d’une suite de calculs à effectuer : </a:t>
            </a:r>
          </a:p>
          <a:p>
            <a:pPr eaLnBrk="1" hangingPunct="1">
              <a:buClr>
                <a:srgbClr val="FF9900"/>
              </a:buClr>
              <a:buSzPct val="100000"/>
              <a:defRPr/>
            </a:pPr>
            <a:r>
              <a:rPr lang="fr-FR" altLang="fr-FR" sz="2800" dirty="0">
                <a:solidFill>
                  <a:srgbClr val="000000"/>
                </a:solidFill>
              </a:rPr>
              <a:t>		18 x 15 =….=…</a:t>
            </a:r>
          </a:p>
          <a:p>
            <a:pPr lvl="1" eaLnBrk="1" hangingPunct="1">
              <a:buClr>
                <a:srgbClr val="FF9900"/>
              </a:buClr>
              <a:buSzPct val="100000"/>
              <a:defRPr/>
            </a:pPr>
            <a:r>
              <a:rPr lang="fr-FR" altLang="fr-FR" sz="2800" dirty="0">
                <a:solidFill>
                  <a:srgbClr val="000000"/>
                </a:solidFill>
              </a:rPr>
              <a:t>Pour chacune de ces procédures,  indiquer les différentes « connaissances à activer »</a:t>
            </a:r>
          </a:p>
        </p:txBody>
      </p:sp>
      <p:sp>
        <p:nvSpPr>
          <p:cNvPr id="36868" name="Titre 1"/>
          <p:cNvSpPr>
            <a:spLocks noGrp="1"/>
          </p:cNvSpPr>
          <p:nvPr>
            <p:ph type="title"/>
          </p:nvPr>
        </p:nvSpPr>
        <p:spPr/>
        <p:txBody>
          <a:bodyPr/>
          <a:lstStyle/>
          <a:p>
            <a:pPr eaLnBrk="1" hangingPunct="1"/>
            <a:r>
              <a:rPr lang="fr-FR" altLang="fr-FR" dirty="0" smtClean="0">
                <a:solidFill>
                  <a:srgbClr val="000000"/>
                </a:solidFill>
              </a:rPr>
              <a:t>Un exemple pour une mise en situation </a:t>
            </a:r>
            <a:endParaRPr lang="fr-FR" altLang="fr-FR" dirty="0" smtClean="0"/>
          </a:p>
        </p:txBody>
      </p:sp>
      <p:sp>
        <p:nvSpPr>
          <p:cNvPr id="3" name="Espace réservé du numéro de diapositive 2"/>
          <p:cNvSpPr>
            <a:spLocks noGrp="1"/>
          </p:cNvSpPr>
          <p:nvPr>
            <p:ph type="sldNum" sz="quarter" idx="12"/>
          </p:nvPr>
        </p:nvSpPr>
        <p:spPr/>
        <p:txBody>
          <a:bodyPr/>
          <a:lstStyle/>
          <a:p>
            <a:fld id="{FF2F47E0-9ACB-419A-ADF4-56958805FF84}" type="slidenum">
              <a:rPr lang="fr-FR" smtClean="0"/>
              <a:t>38</a:t>
            </a:fld>
            <a:endParaRPr lang="fr-FR"/>
          </a:p>
        </p:txBody>
      </p:sp>
    </p:spTree>
    <p:extLst>
      <p:ext uri="{BB962C8B-B14F-4D97-AF65-F5344CB8AC3E}">
        <p14:creationId xmlns:p14="http://schemas.microsoft.com/office/powerpoint/2010/main" val="2725677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2"/>
          <p:cNvSpPr txBox="1">
            <a:spLocks noChangeArrowheads="1"/>
          </p:cNvSpPr>
          <p:nvPr/>
        </p:nvSpPr>
        <p:spPr bwMode="auto">
          <a:xfrm>
            <a:off x="1895475" y="1625600"/>
            <a:ext cx="8567738" cy="500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1pPr>
            <a:lvl2pPr>
              <a:tabLst>
                <a:tab pos="0" algn="l"/>
                <a:tab pos="447675" algn="l"/>
                <a:tab pos="896938" algn="l"/>
                <a:tab pos="1346200"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2pPr>
            <a:lvl3pPr>
              <a:tabLst>
                <a:tab pos="0" algn="l"/>
                <a:tab pos="447675" algn="l"/>
                <a:tab pos="896938" algn="l"/>
                <a:tab pos="1346200"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3pPr>
            <a:lvl4pPr>
              <a:tabLst>
                <a:tab pos="0" algn="l"/>
                <a:tab pos="447675" algn="l"/>
                <a:tab pos="896938" algn="l"/>
                <a:tab pos="1346200"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4pPr>
            <a:lvl5pPr>
              <a:tabLst>
                <a:tab pos="0" algn="l"/>
                <a:tab pos="447675" algn="l"/>
                <a:tab pos="896938" algn="l"/>
                <a:tab pos="1346200"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9pPr>
          </a:lstStyle>
          <a:p>
            <a:pPr eaLnBrk="1" hangingPunct="1">
              <a:buClr>
                <a:srgbClr val="FF9900"/>
              </a:buClr>
              <a:buSzPct val="100000"/>
              <a:buFont typeface="Times New Roman" panose="02020603050405020304" pitchFamily="18" charset="0"/>
              <a:buChar char="•"/>
            </a:pPr>
            <a:r>
              <a:rPr lang="fr-FR" altLang="fr-FR" sz="2800">
                <a:solidFill>
                  <a:srgbClr val="000000"/>
                </a:solidFill>
              </a:rPr>
              <a:t> </a:t>
            </a:r>
            <a:r>
              <a:rPr lang="fr-FR" altLang="fr-FR" sz="2800" b="1">
                <a:solidFill>
                  <a:srgbClr val="000000"/>
                </a:solidFill>
              </a:rPr>
              <a:t>P1 : Décomposition du 18</a:t>
            </a:r>
          </a:p>
          <a:p>
            <a:pPr eaLnBrk="1" hangingPunct="1">
              <a:buSzPct val="100000"/>
            </a:pPr>
            <a:r>
              <a:rPr lang="fr-FR" altLang="fr-FR" sz="2800" b="1">
                <a:solidFill>
                  <a:srgbClr val="000000"/>
                </a:solidFill>
              </a:rPr>
              <a:t>			18 x 15 = (10 + 8) x 15</a:t>
            </a:r>
          </a:p>
          <a:p>
            <a:pPr eaLnBrk="1" hangingPunct="1">
              <a:buSzPct val="100000"/>
            </a:pPr>
            <a:r>
              <a:rPr lang="fr-FR" altLang="fr-FR" sz="2800" b="1">
                <a:solidFill>
                  <a:srgbClr val="000000"/>
                </a:solidFill>
              </a:rPr>
              <a:t>				        = (10 x 15) + (8 x 15)</a:t>
            </a:r>
          </a:p>
          <a:p>
            <a:pPr eaLnBrk="1" hangingPunct="1">
              <a:buSzPct val="100000"/>
            </a:pPr>
            <a:endParaRPr lang="fr-FR" altLang="fr-FR" sz="1000">
              <a:solidFill>
                <a:srgbClr val="000000"/>
              </a:solidFill>
            </a:endParaRPr>
          </a:p>
          <a:p>
            <a:pPr eaLnBrk="1" hangingPunct="1">
              <a:buSzPct val="100000"/>
            </a:pPr>
            <a:r>
              <a:rPr lang="fr-FR" altLang="fr-FR" sz="2200">
                <a:solidFill>
                  <a:srgbClr val="000000"/>
                </a:solidFill>
              </a:rPr>
              <a:t>Décompositions additives ; Distributivité ; Multiplier par 10 ; commutativité ; double ; </a:t>
            </a:r>
            <a:r>
              <a:rPr lang="fr-FR" altLang="fr-FR" sz="2200" i="1">
                <a:solidFill>
                  <a:srgbClr val="000000"/>
                </a:solidFill>
              </a:rPr>
              <a:t>règle : multiplier par 8 c'est doubler trois fois</a:t>
            </a:r>
            <a:r>
              <a:rPr lang="fr-FR" altLang="fr-FR" sz="2200">
                <a:solidFill>
                  <a:srgbClr val="000000"/>
                </a:solidFill>
              </a:rPr>
              <a:t>..</a:t>
            </a:r>
            <a:r>
              <a:rPr lang="fr-FR" altLang="fr-FR" sz="2800">
                <a:solidFill>
                  <a:srgbClr val="000000"/>
                </a:solidFill>
              </a:rPr>
              <a:t>. </a:t>
            </a:r>
          </a:p>
          <a:p>
            <a:pPr eaLnBrk="1" hangingPunct="1">
              <a:buSzPct val="100000"/>
            </a:pPr>
            <a:endParaRPr lang="fr-FR" altLang="fr-FR" sz="2800">
              <a:solidFill>
                <a:srgbClr val="000000"/>
              </a:solidFill>
            </a:endParaRPr>
          </a:p>
          <a:p>
            <a:pPr eaLnBrk="1" hangingPunct="1">
              <a:buSzPct val="100000"/>
            </a:pPr>
            <a:endParaRPr lang="fr-FR" altLang="fr-FR" sz="900">
              <a:solidFill>
                <a:srgbClr val="000000"/>
              </a:solidFill>
            </a:endParaRPr>
          </a:p>
          <a:p>
            <a:pPr eaLnBrk="1">
              <a:buClr>
                <a:srgbClr val="FF9900"/>
              </a:buClr>
              <a:buSzPct val="100000"/>
              <a:buFont typeface="Times New Roman" panose="02020603050405020304" pitchFamily="18" charset="0"/>
              <a:buChar char="•"/>
            </a:pPr>
            <a:r>
              <a:rPr lang="fr-FR" altLang="fr-FR" sz="2800">
                <a:solidFill>
                  <a:srgbClr val="000000"/>
                </a:solidFill>
                <a:ea typeface="Arial Unicode MS" pitchFamily="34" charset="-128"/>
              </a:rPr>
              <a:t> </a:t>
            </a:r>
            <a:r>
              <a:rPr lang="fr-FR" altLang="fr-FR" sz="2800" b="1">
                <a:solidFill>
                  <a:srgbClr val="000000"/>
                </a:solidFill>
              </a:rPr>
              <a:t>P2 : Décomposition du 15</a:t>
            </a:r>
          </a:p>
          <a:p>
            <a:pPr eaLnBrk="1">
              <a:buSzPct val="100000"/>
            </a:pPr>
            <a:r>
              <a:rPr lang="fr-FR" altLang="fr-FR" sz="2800">
                <a:solidFill>
                  <a:srgbClr val="000000"/>
                </a:solidFill>
                <a:ea typeface="Arial Unicode MS" pitchFamily="34" charset="-128"/>
              </a:rPr>
              <a:t>			</a:t>
            </a:r>
            <a:r>
              <a:rPr lang="fr-FR" altLang="fr-FR" sz="2800" b="1">
                <a:solidFill>
                  <a:srgbClr val="000000"/>
                </a:solidFill>
                <a:ea typeface="Arial Unicode MS" pitchFamily="34" charset="-128"/>
              </a:rPr>
              <a:t>18 x 15 = 18 x (10 + 5)</a:t>
            </a:r>
          </a:p>
          <a:p>
            <a:pPr eaLnBrk="1">
              <a:buSzPct val="100000"/>
            </a:pPr>
            <a:endParaRPr lang="fr-FR" altLang="fr-FR" sz="1000">
              <a:solidFill>
                <a:srgbClr val="000000"/>
              </a:solidFill>
              <a:ea typeface="Arial Unicode MS" pitchFamily="34" charset="-128"/>
            </a:endParaRPr>
          </a:p>
          <a:p>
            <a:pPr eaLnBrk="1">
              <a:buSzPct val="100000"/>
            </a:pPr>
            <a:r>
              <a:rPr lang="fr-FR" altLang="fr-FR" sz="2200">
                <a:solidFill>
                  <a:srgbClr val="000000"/>
                </a:solidFill>
                <a:ea typeface="Arial Unicode MS" pitchFamily="34" charset="-128"/>
              </a:rPr>
              <a:t>Décompositions additives</a:t>
            </a:r>
            <a:r>
              <a:rPr lang="fr-FR" altLang="fr-FR" sz="2200">
                <a:solidFill>
                  <a:srgbClr val="000000"/>
                </a:solidFill>
              </a:rPr>
              <a:t> ; Distributivité ; </a:t>
            </a:r>
            <a:r>
              <a:rPr lang="fr-FR" altLang="fr-FR" sz="2200">
                <a:solidFill>
                  <a:srgbClr val="000000"/>
                </a:solidFill>
                <a:ea typeface="Arial Unicode MS" pitchFamily="34" charset="-128"/>
              </a:rPr>
              <a:t>Multiplier par 10 ; moitié ; </a:t>
            </a:r>
            <a:r>
              <a:rPr lang="fr-FR" altLang="fr-FR" sz="2200" i="1">
                <a:solidFill>
                  <a:srgbClr val="000000"/>
                </a:solidFill>
              </a:rPr>
              <a:t>règle : multiplier par 15 c'est multiplier par 10 et ajouter la moitié (180+90)</a:t>
            </a:r>
            <a:r>
              <a:rPr lang="fr-FR" altLang="fr-FR" sz="2200">
                <a:solidFill>
                  <a:srgbClr val="000000"/>
                </a:solidFill>
              </a:rPr>
              <a:t>..</a:t>
            </a:r>
            <a:r>
              <a:rPr lang="fr-FR" altLang="fr-FR" sz="2800">
                <a:solidFill>
                  <a:srgbClr val="000000"/>
                </a:solidFill>
              </a:rPr>
              <a:t>.</a:t>
            </a:r>
          </a:p>
        </p:txBody>
      </p:sp>
      <p:sp>
        <p:nvSpPr>
          <p:cNvPr id="38915" name="Titre 1"/>
          <p:cNvSpPr>
            <a:spLocks noGrp="1"/>
          </p:cNvSpPr>
          <p:nvPr>
            <p:ph type="title"/>
          </p:nvPr>
        </p:nvSpPr>
        <p:spPr/>
        <p:txBody>
          <a:bodyPr/>
          <a:lstStyle/>
          <a:p>
            <a:pPr eaLnBrk="1" hangingPunct="1"/>
            <a:r>
              <a:rPr lang="fr-FR" altLang="fr-FR" smtClean="0"/>
              <a:t>Quelques procédures possibles</a:t>
            </a:r>
          </a:p>
        </p:txBody>
      </p:sp>
      <p:sp>
        <p:nvSpPr>
          <p:cNvPr id="3" name="Espace réservé du numéro de diapositive 2"/>
          <p:cNvSpPr>
            <a:spLocks noGrp="1"/>
          </p:cNvSpPr>
          <p:nvPr>
            <p:ph type="sldNum" sz="quarter" idx="12"/>
          </p:nvPr>
        </p:nvSpPr>
        <p:spPr/>
        <p:txBody>
          <a:bodyPr/>
          <a:lstStyle/>
          <a:p>
            <a:fld id="{FF2F47E0-9ACB-419A-ADF4-56958805FF84}" type="slidenum">
              <a:rPr lang="fr-FR" smtClean="0"/>
              <a:t>39</a:t>
            </a:fld>
            <a:endParaRPr lang="fr-FR"/>
          </a:p>
        </p:txBody>
      </p:sp>
    </p:spTree>
    <p:extLst>
      <p:ext uri="{BB962C8B-B14F-4D97-AF65-F5344CB8AC3E}">
        <p14:creationId xmlns:p14="http://schemas.microsoft.com/office/powerpoint/2010/main" val="33902556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12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125">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125">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125">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512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0" y="212455"/>
            <a:ext cx="9143999" cy="971858"/>
          </a:xfrm>
          <a:solidFill>
            <a:srgbClr val="0070C0"/>
          </a:solidFill>
        </p:spPr>
        <p:txBody>
          <a:bodyPr>
            <a:normAutofit fontScale="90000"/>
          </a:bodyPr>
          <a:lstStyle/>
          <a:p>
            <a:r>
              <a:rPr lang="fr-FR" sz="3600" b="1" dirty="0">
                <a:solidFill>
                  <a:schemeClr val="bg1"/>
                </a:solidFill>
              </a:rPr>
              <a:t>L’ÉVALUATION INTERNATIONALE </a:t>
            </a:r>
            <a:r>
              <a:rPr lang="fr-FR" sz="3600" b="1" dirty="0" smtClean="0">
                <a:solidFill>
                  <a:schemeClr val="bg1"/>
                </a:solidFill>
              </a:rPr>
              <a:t>TIMSS</a:t>
            </a:r>
            <a:br>
              <a:rPr lang="fr-FR" sz="3600" b="1" dirty="0" smtClean="0">
                <a:solidFill>
                  <a:schemeClr val="bg1"/>
                </a:solidFill>
              </a:rPr>
            </a:br>
            <a:r>
              <a:rPr lang="fr-FR" sz="3600" b="1" dirty="0" smtClean="0">
                <a:solidFill>
                  <a:schemeClr val="bg1"/>
                </a:solidFill>
              </a:rPr>
              <a:t> </a:t>
            </a:r>
            <a:r>
              <a:rPr lang="fr-FR" sz="3600" b="1" i="1" dirty="0" smtClean="0">
                <a:solidFill>
                  <a:schemeClr val="bg1"/>
                </a:solidFill>
              </a:rPr>
              <a:t>4°année de scolarisation obligatoire</a:t>
            </a:r>
            <a:endParaRPr lang="fr-FR" sz="3600" b="1" i="1" dirty="0">
              <a:solidFill>
                <a:schemeClr val="bg1"/>
              </a:solidFill>
            </a:endParaRPr>
          </a:p>
        </p:txBody>
      </p:sp>
      <p:sp>
        <p:nvSpPr>
          <p:cNvPr id="3" name="Rectangle 2"/>
          <p:cNvSpPr/>
          <p:nvPr/>
        </p:nvSpPr>
        <p:spPr>
          <a:xfrm>
            <a:off x="1991545" y="1772817"/>
            <a:ext cx="8068579" cy="2616101"/>
          </a:xfrm>
          <a:prstGeom prst="rect">
            <a:avLst/>
          </a:prstGeom>
        </p:spPr>
        <p:txBody>
          <a:bodyPr wrap="square">
            <a:spAutoFit/>
          </a:bodyPr>
          <a:lstStyle/>
          <a:p>
            <a:pPr marL="342900" indent="-342900">
              <a:buFont typeface="Wingdings" panose="05000000000000000000" pitchFamily="2" charset="2"/>
              <a:buChar char="§"/>
              <a:defRPr/>
            </a:pPr>
            <a:r>
              <a:rPr lang="fr-FR" sz="2800" dirty="0"/>
              <a:t>Compétences en calcul et en résolution de problèmes, quatre ans après le début de la scolarité obligatoire</a:t>
            </a:r>
          </a:p>
          <a:p>
            <a:pPr marL="342900" indent="-342900">
              <a:buFont typeface="Wingdings" panose="05000000000000000000" pitchFamily="2" charset="2"/>
              <a:buChar char="§"/>
              <a:defRPr/>
            </a:pPr>
            <a:endParaRPr lang="fr-FR" sz="2800" dirty="0"/>
          </a:p>
          <a:p>
            <a:pPr marL="342900" indent="-342900">
              <a:buFont typeface="Wingdings" panose="05000000000000000000" pitchFamily="2" charset="2"/>
              <a:buChar char="§"/>
              <a:defRPr/>
            </a:pPr>
            <a:r>
              <a:rPr lang="fr-FR" sz="2800" dirty="0"/>
              <a:t>Participation de la France en 2015</a:t>
            </a:r>
          </a:p>
          <a:p>
            <a:pPr marL="285750" indent="-285750" algn="just">
              <a:spcBef>
                <a:spcPct val="0"/>
              </a:spcBef>
              <a:buFontTx/>
              <a:buChar char="-"/>
            </a:pPr>
            <a:endParaRPr lang="fr-FR" altLang="fr-FR" sz="2400" dirty="0">
              <a:latin typeface="Arial" pitchFamily="34" charset="0"/>
            </a:endParaRPr>
          </a:p>
        </p:txBody>
      </p:sp>
      <p:sp>
        <p:nvSpPr>
          <p:cNvPr id="7" name="Rectangle 6"/>
          <p:cNvSpPr/>
          <p:nvPr/>
        </p:nvSpPr>
        <p:spPr>
          <a:xfrm>
            <a:off x="3863752" y="5229201"/>
            <a:ext cx="6624736" cy="461665"/>
          </a:xfrm>
          <a:prstGeom prst="rect">
            <a:avLst/>
          </a:prstGeom>
        </p:spPr>
        <p:txBody>
          <a:bodyPr wrap="square">
            <a:spAutoFit/>
          </a:bodyPr>
          <a:lstStyle/>
          <a:p>
            <a:r>
              <a:rPr lang="fr-FR" altLang="fr-FR" sz="2400" dirty="0"/>
              <a:t>TIMSS = Trends in </a:t>
            </a:r>
            <a:r>
              <a:rPr lang="fr-FR" altLang="fr-FR" sz="2400" dirty="0" err="1"/>
              <a:t>mathematics</a:t>
            </a:r>
            <a:r>
              <a:rPr lang="fr-FR" altLang="fr-FR" sz="2400" dirty="0"/>
              <a:t> and science </a:t>
            </a:r>
            <a:r>
              <a:rPr lang="fr-FR" altLang="fr-FR" sz="2400" dirty="0" err="1"/>
              <a:t>survey</a:t>
            </a:r>
            <a:endParaRPr lang="fr-FR" altLang="fr-FR" sz="2400"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4</a:t>
            </a:fld>
            <a:endParaRPr lang="fr-FR"/>
          </a:p>
        </p:txBody>
      </p:sp>
    </p:spTree>
    <p:extLst>
      <p:ext uri="{BB962C8B-B14F-4D97-AF65-F5344CB8AC3E}">
        <p14:creationId xmlns:p14="http://schemas.microsoft.com/office/powerpoint/2010/main" val="3901544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Text Box 2"/>
          <p:cNvSpPr txBox="1">
            <a:spLocks noChangeArrowheads="1"/>
          </p:cNvSpPr>
          <p:nvPr/>
        </p:nvSpPr>
        <p:spPr bwMode="auto">
          <a:xfrm>
            <a:off x="1895475" y="1625600"/>
            <a:ext cx="8567738" cy="534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lnSpc>
                <a:spcPct val="90000"/>
              </a:lnSpc>
              <a:spcBef>
                <a:spcPts val="1000"/>
              </a:spcBef>
              <a:buFont typeface="Arial" panose="020B0604020202020204" pitchFamily="34" charset="0"/>
              <a:buChar cha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800">
                <a:solidFill>
                  <a:schemeClr val="tx1"/>
                </a:solidFill>
                <a:latin typeface="Calibri" panose="020F0502020204030204" pitchFamily="34" charset="0"/>
              </a:defRPr>
            </a:lvl1pPr>
            <a:lvl2pPr marL="685800" indent="-228600">
              <a:lnSpc>
                <a:spcPct val="90000"/>
              </a:lnSpc>
              <a:spcBef>
                <a:spcPts val="500"/>
              </a:spcBef>
              <a:buFont typeface="Arial" panose="020B0604020202020204" pitchFamily="34" charset="0"/>
              <a:buChar cha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tx1"/>
                </a:solidFill>
                <a:latin typeface="Calibri" panose="020F0502020204030204" pitchFamily="34" charset="0"/>
              </a:defRPr>
            </a:lvl2pPr>
            <a:lvl3pPr>
              <a:lnSpc>
                <a:spcPct val="90000"/>
              </a:lnSpc>
              <a:spcBef>
                <a:spcPts val="500"/>
              </a:spcBef>
              <a:buFont typeface="Arial" panose="020B0604020202020204" pitchFamily="34" charset="0"/>
              <a:buChar cha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000">
                <a:solidFill>
                  <a:schemeClr val="tx1"/>
                </a:solidFill>
                <a:latin typeface="Calibri" panose="020F0502020204030204" pitchFamily="34" charset="0"/>
              </a:defRPr>
            </a:lvl3pPr>
            <a:lvl4pPr>
              <a:lnSpc>
                <a:spcPct val="90000"/>
              </a:lnSpc>
              <a:spcBef>
                <a:spcPts val="500"/>
              </a:spcBef>
              <a:buFont typeface="Arial" panose="020B0604020202020204" pitchFamily="34" charset="0"/>
              <a:buChar cha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4pPr>
            <a:lvl5pPr>
              <a:lnSpc>
                <a:spcPct val="90000"/>
              </a:lnSpc>
              <a:spcBef>
                <a:spcPts val="500"/>
              </a:spcBef>
              <a:buFont typeface="Arial" panose="020B0604020202020204" pitchFamily="34" charset="0"/>
              <a:buChar cha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5pPr>
            <a:lvl6pPr marL="25146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6pPr>
            <a:lvl7pPr marL="29718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7pPr>
            <a:lvl8pPr marL="34290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8pPr>
            <a:lvl9pPr marL="3886200" indent="-228600" defTabSz="449263" eaLnBrk="0" fontAlgn="base" hangingPunct="0">
              <a:lnSpc>
                <a:spcPct val="90000"/>
              </a:lnSpc>
              <a:spcBef>
                <a:spcPts val="500"/>
              </a:spcBef>
              <a:spcAft>
                <a:spcPct val="0"/>
              </a:spcAft>
              <a:buFont typeface="Arial" panose="020B0604020202020204" pitchFamily="34" charset="0"/>
              <a:buChar cha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tx1"/>
                </a:solidFill>
                <a:latin typeface="Calibri" panose="020F0502020204030204" pitchFamily="34" charset="0"/>
              </a:defRPr>
            </a:lvl9pPr>
          </a:lstStyle>
          <a:p>
            <a:pPr eaLnBrk="1" hangingPunct="1">
              <a:lnSpc>
                <a:spcPct val="100000"/>
              </a:lnSpc>
              <a:spcBef>
                <a:spcPct val="0"/>
              </a:spcBef>
              <a:buClr>
                <a:srgbClr val="FF9900"/>
              </a:buClr>
              <a:buFont typeface="Times New Roman" panose="02020603050405020304" pitchFamily="18" charset="0"/>
              <a:buChar char="•"/>
            </a:pPr>
            <a:r>
              <a:rPr lang="fr-FR" altLang="fr-FR">
                <a:solidFill>
                  <a:srgbClr val="000000"/>
                </a:solidFill>
                <a:latin typeface="Times New Roman" panose="02020603050405020304" pitchFamily="18" charset="0"/>
              </a:rPr>
              <a:t> </a:t>
            </a:r>
            <a:r>
              <a:rPr lang="fr-FR" altLang="fr-FR" b="1">
                <a:solidFill>
                  <a:srgbClr val="000000"/>
                </a:solidFill>
                <a:latin typeface="Times New Roman" panose="02020603050405020304" pitchFamily="18" charset="0"/>
              </a:rPr>
              <a:t>P3 : Raccrochage à 20 car doubler c'est facile</a:t>
            </a:r>
          </a:p>
          <a:p>
            <a:pPr eaLnBrk="1" hangingPunct="1">
              <a:lnSpc>
                <a:spcPct val="100000"/>
              </a:lnSpc>
              <a:spcBef>
                <a:spcPct val="0"/>
              </a:spcBef>
              <a:buFontTx/>
              <a:buNone/>
            </a:pPr>
            <a:r>
              <a:rPr lang="fr-FR" altLang="fr-FR" b="1">
                <a:solidFill>
                  <a:srgbClr val="000000"/>
                </a:solidFill>
                <a:latin typeface="Times New Roman" panose="02020603050405020304" pitchFamily="18" charset="0"/>
              </a:rPr>
              <a:t>			18 x 15 = (20 - 2) x 15</a:t>
            </a:r>
          </a:p>
          <a:p>
            <a:pPr eaLnBrk="1" hangingPunct="1">
              <a:lnSpc>
                <a:spcPct val="100000"/>
              </a:lnSpc>
              <a:spcBef>
                <a:spcPct val="0"/>
              </a:spcBef>
              <a:buFontTx/>
              <a:buNone/>
            </a:pPr>
            <a:r>
              <a:rPr lang="fr-FR" altLang="fr-FR" b="1">
                <a:solidFill>
                  <a:srgbClr val="000000"/>
                </a:solidFill>
                <a:latin typeface="Times New Roman" panose="02020603050405020304" pitchFamily="18" charset="0"/>
              </a:rPr>
              <a:t>					   = 300 - 30</a:t>
            </a:r>
          </a:p>
          <a:p>
            <a:pPr eaLnBrk="1" hangingPunct="1">
              <a:lnSpc>
                <a:spcPct val="100000"/>
              </a:lnSpc>
              <a:spcBef>
                <a:spcPct val="0"/>
              </a:spcBef>
              <a:buFontTx/>
              <a:buNone/>
            </a:pPr>
            <a:endParaRPr lang="fr-FR" altLang="fr-FR" sz="1000">
              <a:solidFill>
                <a:srgbClr val="000000"/>
              </a:solidFill>
              <a:latin typeface="Times New Roman" panose="02020603050405020304" pitchFamily="18" charset="0"/>
            </a:endParaRPr>
          </a:p>
          <a:p>
            <a:pPr eaLnBrk="1" hangingPunct="1">
              <a:lnSpc>
                <a:spcPct val="100000"/>
              </a:lnSpc>
              <a:spcBef>
                <a:spcPct val="0"/>
              </a:spcBef>
              <a:buFontTx/>
              <a:buNone/>
            </a:pPr>
            <a:r>
              <a:rPr lang="fr-FR" altLang="fr-FR" sz="2200">
                <a:solidFill>
                  <a:srgbClr val="000000"/>
                </a:solidFill>
                <a:latin typeface="Times New Roman" panose="02020603050405020304" pitchFamily="18" charset="0"/>
              </a:rPr>
              <a:t>Décompositions soustractives </a:t>
            </a:r>
            <a:r>
              <a:rPr lang="fr-FR" altLang="fr-FR" sz="2200">
                <a:solidFill>
                  <a:srgbClr val="000000"/>
                </a:solidFill>
              </a:rPr>
              <a:t>; Distributivité ; Décomposition multiplicative; </a:t>
            </a:r>
            <a:r>
              <a:rPr lang="fr-FR" altLang="fr-FR" sz="2200">
                <a:solidFill>
                  <a:srgbClr val="000000"/>
                </a:solidFill>
                <a:latin typeface="Times New Roman" panose="02020603050405020304" pitchFamily="18" charset="0"/>
              </a:rPr>
              <a:t>Multiplier par 10 ; commutativité ; double ; compléments à 10 ; </a:t>
            </a:r>
            <a:r>
              <a:rPr lang="fr-FR" altLang="fr-FR" sz="2200" i="1">
                <a:solidFill>
                  <a:srgbClr val="000000"/>
                </a:solidFill>
                <a:latin typeface="Times New Roman" panose="02020603050405020304" pitchFamily="18" charset="0"/>
              </a:rPr>
              <a:t>Calcul raisonné</a:t>
            </a:r>
            <a:r>
              <a:rPr lang="fr-FR" altLang="fr-FR" sz="2200">
                <a:solidFill>
                  <a:srgbClr val="000000"/>
                </a:solidFill>
                <a:latin typeface="Times New Roman" panose="02020603050405020304" pitchFamily="18" charset="0"/>
              </a:rPr>
              <a:t>..</a:t>
            </a:r>
            <a:r>
              <a:rPr lang="fr-FR" altLang="fr-FR">
                <a:solidFill>
                  <a:srgbClr val="000000"/>
                </a:solidFill>
                <a:latin typeface="Times New Roman" panose="02020603050405020304" pitchFamily="18" charset="0"/>
              </a:rPr>
              <a:t>. </a:t>
            </a:r>
          </a:p>
          <a:p>
            <a:pPr eaLnBrk="1" hangingPunct="1">
              <a:lnSpc>
                <a:spcPct val="100000"/>
              </a:lnSpc>
              <a:spcBef>
                <a:spcPct val="0"/>
              </a:spcBef>
              <a:buFontTx/>
              <a:buNone/>
            </a:pPr>
            <a:endParaRPr lang="fr-FR" altLang="fr-FR">
              <a:solidFill>
                <a:srgbClr val="000000"/>
              </a:solidFill>
              <a:latin typeface="Times New Roman" panose="02020603050405020304" pitchFamily="18" charset="0"/>
            </a:endParaRPr>
          </a:p>
          <a:p>
            <a:pPr eaLnBrk="1" hangingPunct="1">
              <a:lnSpc>
                <a:spcPct val="100000"/>
              </a:lnSpc>
              <a:spcBef>
                <a:spcPct val="0"/>
              </a:spcBef>
              <a:buFontTx/>
              <a:buNone/>
            </a:pPr>
            <a:endParaRPr lang="fr-FR" altLang="fr-FR" sz="900">
              <a:solidFill>
                <a:srgbClr val="000000"/>
              </a:solidFill>
              <a:latin typeface="Times New Roman" panose="02020603050405020304" pitchFamily="18" charset="0"/>
            </a:endParaRPr>
          </a:p>
          <a:p>
            <a:pPr eaLnBrk="1" hangingPunct="1">
              <a:lnSpc>
                <a:spcPct val="100000"/>
              </a:lnSpc>
              <a:spcBef>
                <a:spcPct val="0"/>
              </a:spcBef>
              <a:buClr>
                <a:srgbClr val="FF9900"/>
              </a:buClr>
              <a:buFont typeface="Times New Roman" panose="02020603050405020304" pitchFamily="18" charset="0"/>
              <a:buChar char="•"/>
            </a:pPr>
            <a:r>
              <a:rPr lang="fr-FR" altLang="fr-FR">
                <a:solidFill>
                  <a:srgbClr val="000000"/>
                </a:solidFill>
                <a:latin typeface="Times New Roman" panose="02020603050405020304" pitchFamily="18" charset="0"/>
                <a:ea typeface="Arial Unicode MS" pitchFamily="34" charset="-128"/>
              </a:rPr>
              <a:t> </a:t>
            </a:r>
            <a:r>
              <a:rPr lang="fr-FR" altLang="fr-FR" b="1">
                <a:solidFill>
                  <a:srgbClr val="000000"/>
                </a:solidFill>
                <a:latin typeface="Times New Roman" panose="02020603050405020304" pitchFamily="18" charset="0"/>
              </a:rPr>
              <a:t>P4 : Double et moitié, ici, c'est facile</a:t>
            </a:r>
          </a:p>
          <a:p>
            <a:pPr eaLnBrk="1" hangingPunct="1">
              <a:lnSpc>
                <a:spcPct val="100000"/>
              </a:lnSpc>
              <a:spcBef>
                <a:spcPct val="0"/>
              </a:spcBef>
              <a:buFontTx/>
              <a:buNone/>
            </a:pPr>
            <a:r>
              <a:rPr lang="fr-FR" altLang="fr-FR" b="1">
                <a:solidFill>
                  <a:srgbClr val="000000"/>
                </a:solidFill>
                <a:latin typeface="Times New Roman" panose="02020603050405020304" pitchFamily="18" charset="0"/>
              </a:rPr>
              <a:t>			18 x 15 = 9 x 2 x 15</a:t>
            </a:r>
          </a:p>
          <a:p>
            <a:pPr eaLnBrk="1" hangingPunct="1">
              <a:lnSpc>
                <a:spcPct val="100000"/>
              </a:lnSpc>
              <a:spcBef>
                <a:spcPct val="0"/>
              </a:spcBef>
              <a:buFontTx/>
              <a:buNone/>
            </a:pPr>
            <a:r>
              <a:rPr lang="fr-FR" altLang="fr-FR" b="1">
                <a:solidFill>
                  <a:srgbClr val="000000"/>
                </a:solidFill>
                <a:latin typeface="Times New Roman" panose="02020603050405020304" pitchFamily="18" charset="0"/>
              </a:rPr>
              <a:t>					   = 9 x 30</a:t>
            </a:r>
          </a:p>
          <a:p>
            <a:pPr eaLnBrk="1" hangingPunct="1">
              <a:lnSpc>
                <a:spcPct val="100000"/>
              </a:lnSpc>
              <a:spcBef>
                <a:spcPct val="0"/>
              </a:spcBef>
              <a:buFontTx/>
              <a:buNone/>
            </a:pPr>
            <a:endParaRPr lang="fr-FR" altLang="fr-FR" sz="1000">
              <a:solidFill>
                <a:srgbClr val="000000"/>
              </a:solidFill>
              <a:latin typeface="Times New Roman" panose="02020603050405020304" pitchFamily="18" charset="0"/>
            </a:endParaRPr>
          </a:p>
          <a:p>
            <a:pPr eaLnBrk="1" hangingPunct="1">
              <a:lnSpc>
                <a:spcPct val="100000"/>
              </a:lnSpc>
              <a:spcBef>
                <a:spcPct val="0"/>
              </a:spcBef>
              <a:buFontTx/>
              <a:buNone/>
            </a:pPr>
            <a:r>
              <a:rPr lang="fr-FR" altLang="fr-FR" sz="2200">
                <a:solidFill>
                  <a:srgbClr val="000000"/>
                </a:solidFill>
                <a:latin typeface="Times New Roman" panose="02020603050405020304" pitchFamily="18" charset="0"/>
              </a:rPr>
              <a:t>Décompositions multiplicatives ; Double, multiplier par 10 ; associativité ; Connaissance des tables ; </a:t>
            </a:r>
            <a:r>
              <a:rPr lang="fr-FR" altLang="fr-FR" sz="2200" i="1">
                <a:solidFill>
                  <a:srgbClr val="000000"/>
                </a:solidFill>
                <a:latin typeface="Times New Roman" panose="02020603050405020304" pitchFamily="18" charset="0"/>
              </a:rPr>
              <a:t>Calcul raisonné</a:t>
            </a:r>
            <a:r>
              <a:rPr lang="fr-FR" altLang="fr-FR" sz="2200">
                <a:solidFill>
                  <a:srgbClr val="000000"/>
                </a:solidFill>
                <a:latin typeface="Times New Roman" panose="02020603050405020304" pitchFamily="18" charset="0"/>
              </a:rPr>
              <a:t>... </a:t>
            </a:r>
          </a:p>
        </p:txBody>
      </p:sp>
      <p:sp>
        <p:nvSpPr>
          <p:cNvPr id="40963" name="Titre 1"/>
          <p:cNvSpPr>
            <a:spLocks noGrp="1"/>
          </p:cNvSpPr>
          <p:nvPr>
            <p:ph type="title"/>
          </p:nvPr>
        </p:nvSpPr>
        <p:spPr/>
        <p:txBody>
          <a:bodyPr/>
          <a:lstStyle/>
          <a:p>
            <a:pPr eaLnBrk="1" hangingPunct="1"/>
            <a:r>
              <a:rPr lang="fr-FR" altLang="fr-FR" smtClean="0"/>
              <a:t>Quelques procédures possibles</a:t>
            </a:r>
          </a:p>
        </p:txBody>
      </p:sp>
      <p:sp>
        <p:nvSpPr>
          <p:cNvPr id="3" name="Espace réservé du numéro de diapositive 2"/>
          <p:cNvSpPr>
            <a:spLocks noGrp="1"/>
          </p:cNvSpPr>
          <p:nvPr>
            <p:ph type="sldNum" sz="quarter" idx="12"/>
          </p:nvPr>
        </p:nvSpPr>
        <p:spPr/>
        <p:txBody>
          <a:bodyPr/>
          <a:lstStyle/>
          <a:p>
            <a:fld id="{FF2F47E0-9ACB-419A-ADF4-56958805FF84}" type="slidenum">
              <a:rPr lang="fr-FR" smtClean="0"/>
              <a:t>40</a:t>
            </a:fld>
            <a:endParaRPr lang="fr-FR"/>
          </a:p>
        </p:txBody>
      </p:sp>
    </p:spTree>
    <p:extLst>
      <p:ext uri="{BB962C8B-B14F-4D97-AF65-F5344CB8AC3E}">
        <p14:creationId xmlns:p14="http://schemas.microsoft.com/office/powerpoint/2010/main" val="564241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14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614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149">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6149">
                                            <p:txEl>
                                              <p:pRg st="8" end="8"/>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6149">
                                            <p:txEl>
                                              <p:pRg st="9" end="9"/>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149">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2"/>
          <p:cNvSpPr txBox="1">
            <a:spLocks noChangeArrowheads="1"/>
          </p:cNvSpPr>
          <p:nvPr/>
        </p:nvSpPr>
        <p:spPr bwMode="auto">
          <a:xfrm>
            <a:off x="1895475" y="1949451"/>
            <a:ext cx="8567738" cy="2741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1pPr>
            <a:lvl2pP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2pPr>
            <a:lvl3pP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3pPr>
            <a:lvl4pP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4pPr>
            <a:lvl5pPr>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5pPr>
            <a:lvl6pPr marL="2514600" indent="-228600" defTabSz="449263" eaLnBrk="0" fontAlgn="base" hangingPunct="0">
              <a:spcBef>
                <a:spcPct val="0"/>
              </a:spcBef>
              <a:spcAft>
                <a:spcPct val="0"/>
              </a:spcAft>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6pPr>
            <a:lvl7pPr marL="2971800" indent="-228600" defTabSz="449263" eaLnBrk="0" fontAlgn="base" hangingPunct="0">
              <a:spcBef>
                <a:spcPct val="0"/>
              </a:spcBef>
              <a:spcAft>
                <a:spcPct val="0"/>
              </a:spcAft>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7pPr>
            <a:lvl8pPr marL="3429000" indent="-228600" defTabSz="449263" eaLnBrk="0" fontAlgn="base" hangingPunct="0">
              <a:spcBef>
                <a:spcPct val="0"/>
              </a:spcBef>
              <a:spcAft>
                <a:spcPct val="0"/>
              </a:spcAft>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8pPr>
            <a:lvl9pPr marL="3886200" indent="-228600" defTabSz="449263" eaLnBrk="0" fontAlgn="base" hangingPunct="0">
              <a:spcBef>
                <a:spcPct val="0"/>
              </a:spcBef>
              <a:spcAft>
                <a:spcPct val="0"/>
              </a:spcAft>
              <a:tabLst>
                <a:tab pos="0" algn="l"/>
                <a:tab pos="447675" algn="l"/>
                <a:tab pos="896938" algn="l"/>
                <a:tab pos="1346200" algn="l"/>
                <a:tab pos="1795463" algn="l"/>
                <a:tab pos="2192338"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chemeClr val="bg1"/>
                </a:solidFill>
                <a:latin typeface="Times New Roman" panose="02020603050405020304" pitchFamily="18" charset="0"/>
                <a:cs typeface="Times New Roman" panose="02020603050405020304" pitchFamily="18" charset="0"/>
              </a:defRPr>
            </a:lvl9pPr>
          </a:lstStyle>
          <a:p>
            <a:pPr eaLnBrk="1" hangingPunct="1">
              <a:buClr>
                <a:srgbClr val="FF9900"/>
              </a:buClr>
              <a:buSzPct val="100000"/>
              <a:buFont typeface="Times New Roman" panose="02020603050405020304" pitchFamily="18" charset="0"/>
              <a:buChar char="•"/>
            </a:pPr>
            <a:r>
              <a:rPr lang="fr-FR" altLang="fr-FR" sz="2800">
                <a:solidFill>
                  <a:srgbClr val="000000"/>
                </a:solidFill>
              </a:rPr>
              <a:t> </a:t>
            </a:r>
            <a:r>
              <a:rPr lang="fr-FR" altLang="fr-FR" sz="2800" b="1">
                <a:solidFill>
                  <a:srgbClr val="000000"/>
                </a:solidFill>
              </a:rPr>
              <a:t>P5 : Il y a un 10 et multiplier par 10, c'est facile</a:t>
            </a:r>
          </a:p>
          <a:p>
            <a:pPr eaLnBrk="1" hangingPunct="1">
              <a:buSzPct val="100000"/>
            </a:pPr>
            <a:r>
              <a:rPr lang="fr-FR" altLang="fr-FR" sz="2800" b="1">
                <a:solidFill>
                  <a:srgbClr val="000000"/>
                </a:solidFill>
              </a:rPr>
              <a:t>			18 x 15 = 9 x 2 x 3 x 5</a:t>
            </a:r>
          </a:p>
          <a:p>
            <a:pPr eaLnBrk="1" hangingPunct="1">
              <a:buSzPct val="100000"/>
            </a:pPr>
            <a:r>
              <a:rPr lang="fr-FR" altLang="fr-FR" sz="2800" b="1">
                <a:solidFill>
                  <a:srgbClr val="000000"/>
                </a:solidFill>
              </a:rPr>
              <a:t>					   = 10 x 27</a:t>
            </a:r>
          </a:p>
          <a:p>
            <a:pPr eaLnBrk="1" hangingPunct="1">
              <a:buSzPct val="100000"/>
            </a:pPr>
            <a:endParaRPr lang="fr-FR" altLang="fr-FR" sz="1000">
              <a:solidFill>
                <a:srgbClr val="000000"/>
              </a:solidFill>
            </a:endParaRPr>
          </a:p>
          <a:p>
            <a:pPr eaLnBrk="1" hangingPunct="1">
              <a:buSzPct val="100000"/>
            </a:pPr>
            <a:r>
              <a:rPr lang="fr-FR" altLang="fr-FR" sz="2200">
                <a:solidFill>
                  <a:srgbClr val="000000"/>
                </a:solidFill>
              </a:rPr>
              <a:t>Décompositions multiplicatives ; Multiplier par 10 ; commutativité ; associativité ; Connaissance des tables ; </a:t>
            </a:r>
            <a:r>
              <a:rPr lang="fr-FR" altLang="fr-FR" sz="2200" i="1">
                <a:solidFill>
                  <a:srgbClr val="000000"/>
                </a:solidFill>
              </a:rPr>
              <a:t>Calcul raisonné</a:t>
            </a:r>
            <a:r>
              <a:rPr lang="fr-FR" altLang="fr-FR" sz="2200">
                <a:solidFill>
                  <a:srgbClr val="000000"/>
                </a:solidFill>
              </a:rPr>
              <a:t>..</a:t>
            </a:r>
            <a:r>
              <a:rPr lang="fr-FR" altLang="fr-FR" sz="2800">
                <a:solidFill>
                  <a:srgbClr val="000000"/>
                </a:solidFill>
              </a:rPr>
              <a:t>. </a:t>
            </a:r>
          </a:p>
          <a:p>
            <a:pPr eaLnBrk="1" hangingPunct="1">
              <a:buSzPct val="100000"/>
            </a:pPr>
            <a:endParaRPr lang="fr-FR" altLang="fr-FR" sz="2800">
              <a:solidFill>
                <a:srgbClr val="000000"/>
              </a:solidFill>
            </a:endParaRPr>
          </a:p>
        </p:txBody>
      </p:sp>
      <p:sp>
        <p:nvSpPr>
          <p:cNvPr id="43011" name="Titre 1"/>
          <p:cNvSpPr>
            <a:spLocks noGrp="1"/>
          </p:cNvSpPr>
          <p:nvPr>
            <p:ph type="title"/>
          </p:nvPr>
        </p:nvSpPr>
        <p:spPr/>
        <p:txBody>
          <a:bodyPr/>
          <a:lstStyle/>
          <a:p>
            <a:pPr eaLnBrk="1" hangingPunct="1"/>
            <a:r>
              <a:rPr lang="fr-FR" altLang="fr-FR" smtClean="0"/>
              <a:t>Quelques procédures possibles</a:t>
            </a:r>
          </a:p>
        </p:txBody>
      </p:sp>
      <p:sp>
        <p:nvSpPr>
          <p:cNvPr id="3" name="Espace réservé du numéro de diapositive 2"/>
          <p:cNvSpPr>
            <a:spLocks noGrp="1"/>
          </p:cNvSpPr>
          <p:nvPr>
            <p:ph type="sldNum" sz="quarter" idx="12"/>
          </p:nvPr>
        </p:nvSpPr>
        <p:spPr/>
        <p:txBody>
          <a:bodyPr/>
          <a:lstStyle/>
          <a:p>
            <a:fld id="{FF2F47E0-9ACB-419A-ADF4-56958805FF84}" type="slidenum">
              <a:rPr lang="fr-FR" smtClean="0"/>
              <a:t>41</a:t>
            </a:fld>
            <a:endParaRPr lang="fr-FR"/>
          </a:p>
        </p:txBody>
      </p:sp>
    </p:spTree>
    <p:extLst>
      <p:ext uri="{BB962C8B-B14F-4D97-AF65-F5344CB8AC3E}">
        <p14:creationId xmlns:p14="http://schemas.microsoft.com/office/powerpoint/2010/main" val="1384322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17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17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re 1"/>
          <p:cNvSpPr>
            <a:spLocks noGrp="1"/>
          </p:cNvSpPr>
          <p:nvPr>
            <p:ph type="title"/>
          </p:nvPr>
        </p:nvSpPr>
        <p:spPr>
          <a:xfrm>
            <a:off x="2116138" y="333376"/>
            <a:ext cx="7886700" cy="1325563"/>
          </a:xfrm>
        </p:spPr>
        <p:txBody>
          <a:bodyPr/>
          <a:lstStyle/>
          <a:p>
            <a:pPr eaLnBrk="1" hangingPunct="1"/>
            <a:r>
              <a:rPr lang="fr-FR" altLang="fr-FR" smtClean="0"/>
              <a:t>Eléments de didactique à propos du calcul mental</a:t>
            </a:r>
          </a:p>
        </p:txBody>
      </p:sp>
      <p:sp>
        <p:nvSpPr>
          <p:cNvPr id="45059" name="Espace réservé du contenu 2"/>
          <p:cNvSpPr>
            <a:spLocks noGrp="1"/>
          </p:cNvSpPr>
          <p:nvPr>
            <p:ph idx="1"/>
          </p:nvPr>
        </p:nvSpPr>
        <p:spPr/>
        <p:txBody>
          <a:bodyPr/>
          <a:lstStyle/>
          <a:p>
            <a:pPr marL="0" indent="0">
              <a:buNone/>
            </a:pPr>
            <a:r>
              <a:rPr lang="fr-FR" altLang="fr-FR" smtClean="0"/>
              <a:t>Parmi ces procédures, certaines sont induites par les nombres choisis, d’autres non. Distinguer celles qui témoignent d’une adaptation et celles qui peuvent relever d’automatismes.</a:t>
            </a:r>
          </a:p>
          <a:p>
            <a:pPr marL="0" indent="0">
              <a:buNone/>
            </a:pPr>
            <a:endParaRPr lang="fr-FR" altLang="fr-FR" smtClean="0"/>
          </a:p>
        </p:txBody>
      </p:sp>
      <p:graphicFrame>
        <p:nvGraphicFramePr>
          <p:cNvPr id="2" name="Tableau 1">
            <a:extLst>
              <a:ext uri="{FF2B5EF4-FFF2-40B4-BE49-F238E27FC236}"/>
            </a:extLst>
          </p:cNvPr>
          <p:cNvGraphicFramePr>
            <a:graphicFrameLocks noGrp="1"/>
          </p:cNvGraphicFramePr>
          <p:nvPr/>
        </p:nvGraphicFramePr>
        <p:xfrm>
          <a:off x="2279651" y="3429001"/>
          <a:ext cx="7561265" cy="2111375"/>
        </p:xfrm>
        <a:graphic>
          <a:graphicData uri="http://schemas.openxmlformats.org/drawingml/2006/table">
            <a:tbl>
              <a:tblPr firstRow="1" bandRow="1">
                <a:tableStyleId>{5C22544A-7EE6-4342-B048-85BDC9FD1C3A}</a:tableStyleId>
              </a:tblPr>
              <a:tblGrid>
                <a:gridCol w="1512253">
                  <a:extLst>
                    <a:ext uri="{9D8B030D-6E8A-4147-A177-3AD203B41FA5}"/>
                  </a:extLst>
                </a:gridCol>
                <a:gridCol w="1512253">
                  <a:extLst>
                    <a:ext uri="{9D8B030D-6E8A-4147-A177-3AD203B41FA5}"/>
                  </a:extLst>
                </a:gridCol>
                <a:gridCol w="1512253">
                  <a:extLst>
                    <a:ext uri="{9D8B030D-6E8A-4147-A177-3AD203B41FA5}"/>
                  </a:extLst>
                </a:gridCol>
                <a:gridCol w="1512253">
                  <a:extLst>
                    <a:ext uri="{9D8B030D-6E8A-4147-A177-3AD203B41FA5}"/>
                  </a:extLst>
                </a:gridCol>
                <a:gridCol w="1512253">
                  <a:extLst>
                    <a:ext uri="{9D8B030D-6E8A-4147-A177-3AD203B41FA5}"/>
                  </a:extLst>
                </a:gridCol>
              </a:tblGrid>
              <a:tr h="648153">
                <a:tc>
                  <a:txBody>
                    <a:bodyPr/>
                    <a:lstStyle/>
                    <a:p>
                      <a:r>
                        <a:rPr lang="fr-FR" sz="1800" dirty="0"/>
                        <a:t>P1</a:t>
                      </a:r>
                    </a:p>
                  </a:txBody>
                  <a:tcPr marL="91445" marR="91445" marT="45726" marB="45726"/>
                </a:tc>
                <a:tc>
                  <a:txBody>
                    <a:bodyPr/>
                    <a:lstStyle/>
                    <a:p>
                      <a:r>
                        <a:rPr lang="fr-FR" sz="1800" dirty="0"/>
                        <a:t>P2</a:t>
                      </a:r>
                    </a:p>
                  </a:txBody>
                  <a:tcPr marL="91445" marR="91445" marT="45726" marB="45726"/>
                </a:tc>
                <a:tc>
                  <a:txBody>
                    <a:bodyPr/>
                    <a:lstStyle/>
                    <a:p>
                      <a:r>
                        <a:rPr lang="fr-FR" sz="1800" dirty="0"/>
                        <a:t>P3</a:t>
                      </a:r>
                    </a:p>
                  </a:txBody>
                  <a:tcPr marL="91445" marR="91445" marT="45726" marB="45726"/>
                </a:tc>
                <a:tc>
                  <a:txBody>
                    <a:bodyPr/>
                    <a:lstStyle/>
                    <a:p>
                      <a:r>
                        <a:rPr lang="fr-FR" sz="1800" dirty="0"/>
                        <a:t>P4</a:t>
                      </a:r>
                    </a:p>
                  </a:txBody>
                  <a:tcPr marL="91445" marR="91445" marT="45726" marB="45726"/>
                </a:tc>
                <a:tc>
                  <a:txBody>
                    <a:bodyPr/>
                    <a:lstStyle/>
                    <a:p>
                      <a:r>
                        <a:rPr lang="fr-FR" sz="1800" dirty="0"/>
                        <a:t>P5</a:t>
                      </a:r>
                    </a:p>
                  </a:txBody>
                  <a:tcPr marL="91445" marR="91445" marT="45726" marB="45726"/>
                </a:tc>
                <a:extLst>
                  <a:ext uri="{0D108BD9-81ED-4DB2-BD59-A6C34878D82A}"/>
                </a:extLst>
              </a:tr>
              <a:tr h="1463222">
                <a:tc>
                  <a:txBody>
                    <a:bodyPr/>
                    <a:lstStyle/>
                    <a:p>
                      <a:pPr eaLnBrk="1" hangingPunct="1">
                        <a:buSzPct val="100000"/>
                      </a:pPr>
                      <a:r>
                        <a:rPr lang="fr-FR" altLang="fr-FR" sz="1800" b="1" dirty="0">
                          <a:solidFill>
                            <a:srgbClr val="000000"/>
                          </a:solidFill>
                          <a:latin typeface="+mn-lt"/>
                        </a:rPr>
                        <a:t>18 x 15 = (10 + 8) x 15 = (10 x 15) + (8 x 15)</a:t>
                      </a:r>
                    </a:p>
                    <a:p>
                      <a:endParaRPr lang="fr-FR" sz="1800" dirty="0">
                        <a:latin typeface="+mn-lt"/>
                      </a:endParaRPr>
                    </a:p>
                  </a:txBody>
                  <a:tcPr marL="91445" marR="91445"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800" b="1" dirty="0">
                          <a:solidFill>
                            <a:srgbClr val="000000"/>
                          </a:solidFill>
                          <a:latin typeface="+mn-lt"/>
                          <a:ea typeface="Arial Unicode MS" panose="020B0604020202020204" pitchFamily="34" charset="-128"/>
                          <a:cs typeface="Arial Unicode MS" panose="020B0604020202020204" pitchFamily="34" charset="-128"/>
                        </a:rPr>
                        <a:t>18 x 15 = 18 x (10 + 5)</a:t>
                      </a:r>
                    </a:p>
                    <a:p>
                      <a:endParaRPr lang="fr-FR" sz="1800" dirty="0">
                        <a:latin typeface="+mn-lt"/>
                      </a:endParaRPr>
                    </a:p>
                  </a:txBody>
                  <a:tcPr marL="91445" marR="91445" marT="45726" marB="45726"/>
                </a:tc>
                <a:tc>
                  <a:txBody>
                    <a:bodyPr/>
                    <a:lstStyle/>
                    <a:p>
                      <a:pPr eaLnBrk="1" hangingPunct="1">
                        <a:lnSpc>
                          <a:spcPct val="100000"/>
                        </a:lnSpc>
                        <a:spcBef>
                          <a:spcPct val="0"/>
                        </a:spcBef>
                        <a:buFontTx/>
                        <a:buNone/>
                      </a:pPr>
                      <a:r>
                        <a:rPr lang="fr-FR" altLang="fr-FR" sz="1800" b="1" dirty="0">
                          <a:solidFill>
                            <a:srgbClr val="000000"/>
                          </a:solidFill>
                          <a:latin typeface="+mn-lt"/>
                        </a:rPr>
                        <a:t>18 x 15 = (20 - 2) x 15 = 300 - 30</a:t>
                      </a:r>
                    </a:p>
                    <a:p>
                      <a:endParaRPr lang="fr-FR" sz="1800" dirty="0">
                        <a:latin typeface="+mn-lt"/>
                      </a:endParaRPr>
                    </a:p>
                  </a:txBody>
                  <a:tcPr marL="91445" marR="91445" marT="45726" marB="45726"/>
                </a:tc>
                <a:tc>
                  <a:txBody>
                    <a:bodyPr/>
                    <a:lstStyle/>
                    <a:p>
                      <a:pPr eaLnBrk="1" hangingPunct="1">
                        <a:lnSpc>
                          <a:spcPct val="100000"/>
                        </a:lnSpc>
                        <a:spcBef>
                          <a:spcPct val="0"/>
                        </a:spcBef>
                        <a:buFontTx/>
                        <a:buNone/>
                      </a:pPr>
                      <a:r>
                        <a:rPr lang="fr-FR" altLang="fr-FR" sz="1800" b="1" dirty="0">
                          <a:solidFill>
                            <a:srgbClr val="000000"/>
                          </a:solidFill>
                          <a:latin typeface="+mn-lt"/>
                        </a:rPr>
                        <a:t>18 x 15 = 9 x 2 x 15  = 9 x 30</a:t>
                      </a:r>
                    </a:p>
                    <a:p>
                      <a:endParaRPr lang="fr-FR" sz="1800" dirty="0">
                        <a:latin typeface="+mn-lt"/>
                      </a:endParaRPr>
                    </a:p>
                  </a:txBody>
                  <a:tcPr marL="91445" marR="91445" marT="45726" marB="45726"/>
                </a:tc>
                <a:tc>
                  <a:txBody>
                    <a:bodyPr/>
                    <a:lstStyle/>
                    <a:p>
                      <a:pPr eaLnBrk="1" hangingPunct="1">
                        <a:buSzPct val="100000"/>
                      </a:pPr>
                      <a:r>
                        <a:rPr lang="fr-FR" altLang="fr-FR" sz="1800" b="1" dirty="0">
                          <a:solidFill>
                            <a:srgbClr val="000000"/>
                          </a:solidFill>
                          <a:latin typeface="+mn-lt"/>
                        </a:rPr>
                        <a:t>18 x 15 = 9 x 2 x 3 x 5 = 10 x 27</a:t>
                      </a:r>
                    </a:p>
                    <a:p>
                      <a:endParaRPr lang="fr-FR" sz="1800" dirty="0">
                        <a:latin typeface="+mn-lt"/>
                      </a:endParaRPr>
                    </a:p>
                  </a:txBody>
                  <a:tcPr marL="91445" marR="91445" marT="45726" marB="45726"/>
                </a:tc>
                <a:extLst>
                  <a:ext uri="{0D108BD9-81ED-4DB2-BD59-A6C34878D82A}"/>
                </a:extLst>
              </a:tr>
            </a:tbl>
          </a:graphicData>
        </a:graphic>
      </p:graphicFrame>
      <p:sp>
        <p:nvSpPr>
          <p:cNvPr id="3" name="Rectangle avec flèche vers le haut 2">
            <a:extLst>
              <a:ext uri="{FF2B5EF4-FFF2-40B4-BE49-F238E27FC236}"/>
            </a:extLst>
          </p:cNvPr>
          <p:cNvSpPr/>
          <p:nvPr/>
        </p:nvSpPr>
        <p:spPr>
          <a:xfrm>
            <a:off x="2279650" y="5661025"/>
            <a:ext cx="3024188" cy="109855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 name="ZoneTexte 3"/>
          <p:cNvSpPr txBox="1">
            <a:spLocks noChangeArrowheads="1"/>
          </p:cNvSpPr>
          <p:nvPr/>
        </p:nvSpPr>
        <p:spPr bwMode="auto">
          <a:xfrm>
            <a:off x="2171700" y="6003925"/>
            <a:ext cx="30241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a:t>  Pas d’adaptation nécessaire</a:t>
            </a:r>
          </a:p>
        </p:txBody>
      </p:sp>
      <p:sp>
        <p:nvSpPr>
          <p:cNvPr id="45082" name="ZoneTexte 9"/>
          <p:cNvSpPr txBox="1">
            <a:spLocks noChangeArrowheads="1"/>
          </p:cNvSpPr>
          <p:nvPr/>
        </p:nvSpPr>
        <p:spPr bwMode="auto">
          <a:xfrm>
            <a:off x="5087939" y="6013450"/>
            <a:ext cx="302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a:t>  </a:t>
            </a:r>
          </a:p>
        </p:txBody>
      </p:sp>
      <p:sp>
        <p:nvSpPr>
          <p:cNvPr id="11" name="Rectangle avec flèche vers le haut 10">
            <a:extLst>
              <a:ext uri="{FF2B5EF4-FFF2-40B4-BE49-F238E27FC236}"/>
            </a:extLst>
          </p:cNvPr>
          <p:cNvSpPr/>
          <p:nvPr/>
        </p:nvSpPr>
        <p:spPr>
          <a:xfrm>
            <a:off x="5411789" y="5654675"/>
            <a:ext cx="4429125" cy="109855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2" name="ZoneTexte 11"/>
          <p:cNvSpPr txBox="1">
            <a:spLocks noChangeArrowheads="1"/>
          </p:cNvSpPr>
          <p:nvPr/>
        </p:nvSpPr>
        <p:spPr bwMode="auto">
          <a:xfrm>
            <a:off x="5573714" y="6175375"/>
            <a:ext cx="4105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a:t>Adaptation aux nombres choisis</a:t>
            </a:r>
          </a:p>
        </p:txBody>
      </p:sp>
      <p:sp>
        <p:nvSpPr>
          <p:cNvPr id="6" name="Espace réservé du numéro de diapositive 5"/>
          <p:cNvSpPr>
            <a:spLocks noGrp="1"/>
          </p:cNvSpPr>
          <p:nvPr>
            <p:ph type="sldNum" sz="quarter" idx="12"/>
          </p:nvPr>
        </p:nvSpPr>
        <p:spPr/>
        <p:txBody>
          <a:bodyPr/>
          <a:lstStyle/>
          <a:p>
            <a:fld id="{FF2F47E0-9ACB-419A-ADF4-56958805FF84}" type="slidenum">
              <a:rPr lang="fr-FR" smtClean="0"/>
              <a:t>42</a:t>
            </a:fld>
            <a:endParaRPr lang="fr-FR"/>
          </a:p>
        </p:txBody>
      </p:sp>
    </p:spTree>
    <p:extLst>
      <p:ext uri="{BB962C8B-B14F-4D97-AF65-F5344CB8AC3E}">
        <p14:creationId xmlns:p14="http://schemas.microsoft.com/office/powerpoint/2010/main" val="259779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11" grpId="0" animBg="1"/>
      <p:bldP spid="12"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re 1"/>
          <p:cNvSpPr>
            <a:spLocks noGrp="1"/>
          </p:cNvSpPr>
          <p:nvPr>
            <p:ph type="title"/>
          </p:nvPr>
        </p:nvSpPr>
        <p:spPr>
          <a:xfrm>
            <a:off x="2116138" y="333376"/>
            <a:ext cx="7886700" cy="1325563"/>
          </a:xfrm>
        </p:spPr>
        <p:txBody>
          <a:bodyPr/>
          <a:lstStyle/>
          <a:p>
            <a:pPr eaLnBrk="1" hangingPunct="1"/>
            <a:r>
              <a:rPr lang="fr-FR" altLang="fr-FR" smtClean="0"/>
              <a:t>Eléments de didactique à propos du calcul mental</a:t>
            </a:r>
          </a:p>
        </p:txBody>
      </p:sp>
      <p:sp>
        <p:nvSpPr>
          <p:cNvPr id="46083" name="Espace réservé du contenu 2"/>
          <p:cNvSpPr>
            <a:spLocks noGrp="1"/>
          </p:cNvSpPr>
          <p:nvPr>
            <p:ph idx="1"/>
          </p:nvPr>
        </p:nvSpPr>
        <p:spPr/>
        <p:txBody>
          <a:bodyPr/>
          <a:lstStyle/>
          <a:p>
            <a:pPr marL="0" indent="0">
              <a:buNone/>
            </a:pPr>
            <a:r>
              <a:rPr lang="fr-FR" altLang="fr-FR" smtClean="0"/>
              <a:t>Parmi ces procédures, certaines sont induites par les nombres choisis, d’autres non. Distinguer celles qui témoignent d’une adaptation et celles qui peuvent relever d’automatismes.</a:t>
            </a:r>
          </a:p>
          <a:p>
            <a:pPr marL="0" indent="0">
              <a:buNone/>
            </a:pPr>
            <a:endParaRPr lang="fr-FR" altLang="fr-FR" smtClean="0"/>
          </a:p>
          <a:p>
            <a:pPr marL="0" indent="0">
              <a:buNone/>
            </a:pPr>
            <a:endParaRPr lang="fr-FR" altLang="fr-FR" smtClean="0"/>
          </a:p>
        </p:txBody>
      </p:sp>
      <p:graphicFrame>
        <p:nvGraphicFramePr>
          <p:cNvPr id="2" name="Tableau 1">
            <a:extLst>
              <a:ext uri="{FF2B5EF4-FFF2-40B4-BE49-F238E27FC236}"/>
            </a:extLst>
          </p:cNvPr>
          <p:cNvGraphicFramePr>
            <a:graphicFrameLocks noGrp="1"/>
          </p:cNvGraphicFramePr>
          <p:nvPr/>
        </p:nvGraphicFramePr>
        <p:xfrm>
          <a:off x="2279651" y="3429001"/>
          <a:ext cx="7561265" cy="2111375"/>
        </p:xfrm>
        <a:graphic>
          <a:graphicData uri="http://schemas.openxmlformats.org/drawingml/2006/table">
            <a:tbl>
              <a:tblPr firstRow="1" bandRow="1">
                <a:tableStyleId>{5C22544A-7EE6-4342-B048-85BDC9FD1C3A}</a:tableStyleId>
              </a:tblPr>
              <a:tblGrid>
                <a:gridCol w="1512253">
                  <a:extLst>
                    <a:ext uri="{9D8B030D-6E8A-4147-A177-3AD203B41FA5}"/>
                  </a:extLst>
                </a:gridCol>
                <a:gridCol w="1512253">
                  <a:extLst>
                    <a:ext uri="{9D8B030D-6E8A-4147-A177-3AD203B41FA5}"/>
                  </a:extLst>
                </a:gridCol>
                <a:gridCol w="1512253">
                  <a:extLst>
                    <a:ext uri="{9D8B030D-6E8A-4147-A177-3AD203B41FA5}"/>
                  </a:extLst>
                </a:gridCol>
                <a:gridCol w="1512253">
                  <a:extLst>
                    <a:ext uri="{9D8B030D-6E8A-4147-A177-3AD203B41FA5}"/>
                  </a:extLst>
                </a:gridCol>
                <a:gridCol w="1512253">
                  <a:extLst>
                    <a:ext uri="{9D8B030D-6E8A-4147-A177-3AD203B41FA5}"/>
                  </a:extLst>
                </a:gridCol>
              </a:tblGrid>
              <a:tr h="648153">
                <a:tc>
                  <a:txBody>
                    <a:bodyPr/>
                    <a:lstStyle/>
                    <a:p>
                      <a:r>
                        <a:rPr lang="fr-FR" sz="1800" dirty="0"/>
                        <a:t>P1</a:t>
                      </a:r>
                    </a:p>
                  </a:txBody>
                  <a:tcPr marL="91445" marR="91445" marT="45726" marB="45726"/>
                </a:tc>
                <a:tc>
                  <a:txBody>
                    <a:bodyPr/>
                    <a:lstStyle/>
                    <a:p>
                      <a:r>
                        <a:rPr lang="fr-FR" sz="1800" dirty="0"/>
                        <a:t>P2</a:t>
                      </a:r>
                    </a:p>
                  </a:txBody>
                  <a:tcPr marL="91445" marR="91445" marT="45726" marB="45726"/>
                </a:tc>
                <a:tc>
                  <a:txBody>
                    <a:bodyPr/>
                    <a:lstStyle/>
                    <a:p>
                      <a:r>
                        <a:rPr lang="fr-FR" sz="1800" dirty="0"/>
                        <a:t>P3</a:t>
                      </a:r>
                    </a:p>
                  </a:txBody>
                  <a:tcPr marL="91445" marR="91445" marT="45726" marB="45726"/>
                </a:tc>
                <a:tc>
                  <a:txBody>
                    <a:bodyPr/>
                    <a:lstStyle/>
                    <a:p>
                      <a:r>
                        <a:rPr lang="fr-FR" sz="1800" dirty="0"/>
                        <a:t>P4</a:t>
                      </a:r>
                    </a:p>
                  </a:txBody>
                  <a:tcPr marL="91445" marR="91445" marT="45726" marB="45726"/>
                </a:tc>
                <a:tc>
                  <a:txBody>
                    <a:bodyPr/>
                    <a:lstStyle/>
                    <a:p>
                      <a:r>
                        <a:rPr lang="fr-FR" sz="1800" dirty="0"/>
                        <a:t>P5</a:t>
                      </a:r>
                    </a:p>
                  </a:txBody>
                  <a:tcPr marL="91445" marR="91445" marT="45726" marB="45726"/>
                </a:tc>
                <a:extLst>
                  <a:ext uri="{0D108BD9-81ED-4DB2-BD59-A6C34878D82A}"/>
                </a:extLst>
              </a:tr>
              <a:tr h="1463222">
                <a:tc>
                  <a:txBody>
                    <a:bodyPr/>
                    <a:lstStyle/>
                    <a:p>
                      <a:pPr eaLnBrk="1" hangingPunct="1">
                        <a:buSzPct val="100000"/>
                      </a:pPr>
                      <a:r>
                        <a:rPr lang="fr-FR" altLang="fr-FR" sz="1800" b="1" dirty="0">
                          <a:solidFill>
                            <a:srgbClr val="000000"/>
                          </a:solidFill>
                          <a:latin typeface="+mn-lt"/>
                        </a:rPr>
                        <a:t>18 x 15 = (10 + 8) x 15 = (10 x 15) + (8 x 15)</a:t>
                      </a:r>
                    </a:p>
                    <a:p>
                      <a:endParaRPr lang="fr-FR" sz="1800" dirty="0">
                        <a:latin typeface="+mn-lt"/>
                      </a:endParaRPr>
                    </a:p>
                  </a:txBody>
                  <a:tcPr marL="91445" marR="91445" marT="45726" marB="45726"/>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altLang="fr-FR" sz="1800" b="1" dirty="0">
                          <a:solidFill>
                            <a:srgbClr val="000000"/>
                          </a:solidFill>
                          <a:latin typeface="+mn-lt"/>
                          <a:ea typeface="Arial Unicode MS" panose="020B0604020202020204" pitchFamily="34" charset="-128"/>
                          <a:cs typeface="Arial Unicode MS" panose="020B0604020202020204" pitchFamily="34" charset="-128"/>
                        </a:rPr>
                        <a:t>18 x 15 = 18 x (10 + 5)</a:t>
                      </a:r>
                    </a:p>
                    <a:p>
                      <a:endParaRPr lang="fr-FR" sz="1800" dirty="0">
                        <a:latin typeface="+mn-lt"/>
                      </a:endParaRPr>
                    </a:p>
                  </a:txBody>
                  <a:tcPr marL="91445" marR="91445" marT="45726" marB="45726"/>
                </a:tc>
                <a:tc>
                  <a:txBody>
                    <a:bodyPr/>
                    <a:lstStyle/>
                    <a:p>
                      <a:pPr eaLnBrk="1" hangingPunct="1">
                        <a:lnSpc>
                          <a:spcPct val="100000"/>
                        </a:lnSpc>
                        <a:spcBef>
                          <a:spcPct val="0"/>
                        </a:spcBef>
                        <a:buFontTx/>
                        <a:buNone/>
                      </a:pPr>
                      <a:r>
                        <a:rPr lang="fr-FR" altLang="fr-FR" sz="1800" b="1" dirty="0">
                          <a:solidFill>
                            <a:srgbClr val="000000"/>
                          </a:solidFill>
                          <a:latin typeface="+mn-lt"/>
                        </a:rPr>
                        <a:t>18 x 15 = (20 - 2) x 15 = 300 - 30</a:t>
                      </a:r>
                    </a:p>
                    <a:p>
                      <a:endParaRPr lang="fr-FR" sz="1800" dirty="0">
                        <a:latin typeface="+mn-lt"/>
                      </a:endParaRPr>
                    </a:p>
                  </a:txBody>
                  <a:tcPr marL="91445" marR="91445" marT="45726" marB="45726"/>
                </a:tc>
                <a:tc>
                  <a:txBody>
                    <a:bodyPr/>
                    <a:lstStyle/>
                    <a:p>
                      <a:pPr eaLnBrk="1" hangingPunct="1">
                        <a:lnSpc>
                          <a:spcPct val="100000"/>
                        </a:lnSpc>
                        <a:spcBef>
                          <a:spcPct val="0"/>
                        </a:spcBef>
                        <a:buFontTx/>
                        <a:buNone/>
                      </a:pPr>
                      <a:r>
                        <a:rPr lang="fr-FR" altLang="fr-FR" sz="1800" b="1" dirty="0">
                          <a:solidFill>
                            <a:srgbClr val="000000"/>
                          </a:solidFill>
                          <a:latin typeface="+mn-lt"/>
                        </a:rPr>
                        <a:t>18 x 15 = 9 x 2 x 15  = 9 x 30</a:t>
                      </a:r>
                    </a:p>
                    <a:p>
                      <a:endParaRPr lang="fr-FR" sz="1800" dirty="0">
                        <a:latin typeface="+mn-lt"/>
                      </a:endParaRPr>
                    </a:p>
                  </a:txBody>
                  <a:tcPr marL="91445" marR="91445" marT="45726" marB="45726"/>
                </a:tc>
                <a:tc>
                  <a:txBody>
                    <a:bodyPr/>
                    <a:lstStyle/>
                    <a:p>
                      <a:pPr eaLnBrk="1" hangingPunct="1">
                        <a:buSzPct val="100000"/>
                      </a:pPr>
                      <a:r>
                        <a:rPr lang="fr-FR" altLang="fr-FR" sz="1800" b="1" dirty="0">
                          <a:solidFill>
                            <a:srgbClr val="000000"/>
                          </a:solidFill>
                          <a:latin typeface="+mn-lt"/>
                        </a:rPr>
                        <a:t>18 x 15 = 9 x 2 x 3 x 5 = 10 x 27</a:t>
                      </a:r>
                    </a:p>
                    <a:p>
                      <a:endParaRPr lang="fr-FR" sz="1800" dirty="0">
                        <a:latin typeface="+mn-lt"/>
                      </a:endParaRPr>
                    </a:p>
                  </a:txBody>
                  <a:tcPr marL="91445" marR="91445" marT="45726" marB="45726"/>
                </a:tc>
                <a:extLst>
                  <a:ext uri="{0D108BD9-81ED-4DB2-BD59-A6C34878D82A}"/>
                </a:extLst>
              </a:tr>
            </a:tbl>
          </a:graphicData>
        </a:graphic>
      </p:graphicFrame>
      <p:sp>
        <p:nvSpPr>
          <p:cNvPr id="46104" name="ZoneTexte 3"/>
          <p:cNvSpPr txBox="1">
            <a:spLocks noChangeArrowheads="1"/>
          </p:cNvSpPr>
          <p:nvPr/>
        </p:nvSpPr>
        <p:spPr bwMode="auto">
          <a:xfrm>
            <a:off x="2171700" y="6003926"/>
            <a:ext cx="30241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a:t>  Adaptation possible pour calculs</a:t>
            </a:r>
          </a:p>
        </p:txBody>
      </p:sp>
      <p:sp>
        <p:nvSpPr>
          <p:cNvPr id="46105" name="ZoneTexte 9"/>
          <p:cNvSpPr txBox="1">
            <a:spLocks noChangeArrowheads="1"/>
          </p:cNvSpPr>
          <p:nvPr/>
        </p:nvSpPr>
        <p:spPr bwMode="auto">
          <a:xfrm>
            <a:off x="5087939" y="6013450"/>
            <a:ext cx="302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a:t>  </a:t>
            </a:r>
          </a:p>
        </p:txBody>
      </p:sp>
      <p:sp>
        <p:nvSpPr>
          <p:cNvPr id="11" name="Rectangle avec flèche vers le haut 10">
            <a:extLst>
              <a:ext uri="{FF2B5EF4-FFF2-40B4-BE49-F238E27FC236}"/>
            </a:extLst>
          </p:cNvPr>
          <p:cNvSpPr/>
          <p:nvPr/>
        </p:nvSpPr>
        <p:spPr>
          <a:xfrm>
            <a:off x="5411789" y="5654675"/>
            <a:ext cx="4429125" cy="109855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07" name="ZoneTexte 11"/>
          <p:cNvSpPr txBox="1">
            <a:spLocks noChangeArrowheads="1"/>
          </p:cNvSpPr>
          <p:nvPr/>
        </p:nvSpPr>
        <p:spPr bwMode="auto">
          <a:xfrm>
            <a:off x="5573714" y="6175375"/>
            <a:ext cx="41052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a:t>Adaptation aux nombres choisis</a:t>
            </a:r>
          </a:p>
        </p:txBody>
      </p:sp>
      <p:sp>
        <p:nvSpPr>
          <p:cNvPr id="6" name="Flèche gauche 5">
            <a:extLst>
              <a:ext uri="{FF2B5EF4-FFF2-40B4-BE49-F238E27FC236}"/>
            </a:extLst>
          </p:cNvPr>
          <p:cNvSpPr/>
          <p:nvPr/>
        </p:nvSpPr>
        <p:spPr>
          <a:xfrm rot="4279947">
            <a:off x="2729707" y="5434807"/>
            <a:ext cx="1308100" cy="227013"/>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4" name="Flèche gauche 13">
            <a:extLst>
              <a:ext uri="{FF2B5EF4-FFF2-40B4-BE49-F238E27FC236}"/>
            </a:extLst>
          </p:cNvPr>
          <p:cNvSpPr/>
          <p:nvPr/>
        </p:nvSpPr>
        <p:spPr>
          <a:xfrm rot="6351632">
            <a:off x="3741738" y="5411788"/>
            <a:ext cx="1306512" cy="2270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6" name="Rectangle 15">
            <a:extLst>
              <a:ext uri="{FF2B5EF4-FFF2-40B4-BE49-F238E27FC236}"/>
            </a:extLst>
          </p:cNvPr>
          <p:cNvSpPr/>
          <p:nvPr/>
        </p:nvSpPr>
        <p:spPr>
          <a:xfrm>
            <a:off x="2279650" y="6013451"/>
            <a:ext cx="3024188" cy="73977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46111" name="ZoneTexte 16"/>
          <p:cNvSpPr txBox="1">
            <a:spLocks noChangeArrowheads="1"/>
          </p:cNvSpPr>
          <p:nvPr/>
        </p:nvSpPr>
        <p:spPr bwMode="auto">
          <a:xfrm>
            <a:off x="2252664" y="6003926"/>
            <a:ext cx="302418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fr-FR" altLang="fr-FR"/>
              <a:t>  Adaptation possible pour calculs intermédiaires</a:t>
            </a:r>
          </a:p>
        </p:txBody>
      </p:sp>
      <p:sp>
        <p:nvSpPr>
          <p:cNvPr id="4" name="Espace réservé du numéro de diapositive 3"/>
          <p:cNvSpPr>
            <a:spLocks noGrp="1"/>
          </p:cNvSpPr>
          <p:nvPr>
            <p:ph type="sldNum" sz="quarter" idx="12"/>
          </p:nvPr>
        </p:nvSpPr>
        <p:spPr/>
        <p:txBody>
          <a:bodyPr/>
          <a:lstStyle/>
          <a:p>
            <a:fld id="{FF2F47E0-9ACB-419A-ADF4-56958805FF84}" type="slidenum">
              <a:rPr lang="fr-FR" smtClean="0"/>
              <a:t>43</a:t>
            </a:fld>
            <a:endParaRPr lang="fr-FR"/>
          </a:p>
        </p:txBody>
      </p:sp>
    </p:spTree>
    <p:extLst>
      <p:ext uri="{BB962C8B-B14F-4D97-AF65-F5344CB8AC3E}">
        <p14:creationId xmlns:p14="http://schemas.microsoft.com/office/powerpoint/2010/main" val="2617144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re 1"/>
          <p:cNvSpPr>
            <a:spLocks noGrp="1"/>
          </p:cNvSpPr>
          <p:nvPr>
            <p:ph type="title"/>
          </p:nvPr>
        </p:nvSpPr>
        <p:spPr/>
        <p:txBody>
          <a:bodyPr/>
          <a:lstStyle/>
          <a:p>
            <a:pPr eaLnBrk="1" hangingPunct="1"/>
            <a:r>
              <a:rPr lang="fr-FR" altLang="fr-FR" smtClean="0"/>
              <a:t>Que retenir ?</a:t>
            </a:r>
          </a:p>
        </p:txBody>
      </p:sp>
      <p:sp>
        <p:nvSpPr>
          <p:cNvPr id="40963" name="Espace réservé du contenu 2">
            <a:extLst>
              <a:ext uri="{FF2B5EF4-FFF2-40B4-BE49-F238E27FC236}"/>
            </a:extLst>
          </p:cNvPr>
          <p:cNvSpPr>
            <a:spLocks noGrp="1"/>
          </p:cNvSpPr>
          <p:nvPr>
            <p:ph idx="1"/>
          </p:nvPr>
        </p:nvSpPr>
        <p:spPr/>
        <p:txBody>
          <a:bodyPr/>
          <a:lstStyle/>
          <a:p>
            <a:pPr eaLnBrk="1" hangingPunct="1">
              <a:defRPr/>
            </a:pPr>
            <a:r>
              <a:rPr lang="fr-FR" altLang="fr-FR" dirty="0"/>
              <a:t>L’enjeu : Calculer mais pas seulement ! Savoir s’adapter aux nombres donnés, c’est-à-dire mobiliser des connaissances pour réduire le coût en calcul et mémoire </a:t>
            </a:r>
            <a:r>
              <a:rPr lang="fr-FR" altLang="fr-FR" u="sng" dirty="0"/>
              <a:t>(ce qui suppose mettre à distance certains automatismes)</a:t>
            </a:r>
          </a:p>
          <a:p>
            <a:pPr eaLnBrk="1" hangingPunct="1">
              <a:defRPr/>
            </a:pPr>
            <a:r>
              <a:rPr lang="fr-FR" altLang="fr-FR" dirty="0"/>
              <a:t>Hiérarchie des procédures qui va du calcul posé à des procédures mobilisant des décompositions adaptées au calcul : de P1 à P5</a:t>
            </a:r>
          </a:p>
          <a:p>
            <a:pPr eaLnBrk="1" hangingPunct="1">
              <a:defRPr/>
            </a:pPr>
            <a:r>
              <a:rPr lang="fr-FR" altLang="fr-FR" dirty="0"/>
              <a:t>Progression dans cette hiérarchie </a:t>
            </a:r>
            <a:r>
              <a:rPr lang="fr-FR" altLang="fr-FR" u="sng" dirty="0"/>
              <a:t>qui peut être accélérée par l’enseignant</a:t>
            </a:r>
            <a:r>
              <a:rPr lang="fr-FR" altLang="fr-FR" dirty="0"/>
              <a:t>, quasi inexistante pour les élèves en difficulté </a:t>
            </a:r>
          </a:p>
          <a:p>
            <a:pPr marL="0" indent="0" algn="r">
              <a:buNone/>
              <a:defRPr/>
            </a:pPr>
            <a:r>
              <a:rPr lang="fr-FR" altLang="fr-FR" i="1" dirty="0"/>
              <a:t>Travaux de Denis </a:t>
            </a:r>
            <a:r>
              <a:rPr lang="fr-FR" altLang="fr-FR" i="1" dirty="0" err="1"/>
              <a:t>Butlen</a:t>
            </a:r>
            <a:endParaRPr lang="fr-FR" altLang="fr-FR" i="1" dirty="0"/>
          </a:p>
        </p:txBody>
      </p:sp>
      <p:sp>
        <p:nvSpPr>
          <p:cNvPr id="3" name="Espace réservé du numéro de diapositive 2"/>
          <p:cNvSpPr>
            <a:spLocks noGrp="1"/>
          </p:cNvSpPr>
          <p:nvPr>
            <p:ph type="sldNum" sz="quarter" idx="12"/>
          </p:nvPr>
        </p:nvSpPr>
        <p:spPr/>
        <p:txBody>
          <a:bodyPr/>
          <a:lstStyle/>
          <a:p>
            <a:fld id="{FF2F47E0-9ACB-419A-ADF4-56958805FF84}" type="slidenum">
              <a:rPr lang="fr-FR" smtClean="0"/>
              <a:t>44</a:t>
            </a:fld>
            <a:endParaRPr lang="fr-FR"/>
          </a:p>
        </p:txBody>
      </p:sp>
    </p:spTree>
    <p:extLst>
      <p:ext uri="{BB962C8B-B14F-4D97-AF65-F5344CB8AC3E}">
        <p14:creationId xmlns:p14="http://schemas.microsoft.com/office/powerpoint/2010/main" val="2698801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096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itre 1"/>
          <p:cNvSpPr>
            <a:spLocks noGrp="1"/>
          </p:cNvSpPr>
          <p:nvPr>
            <p:ph type="title"/>
          </p:nvPr>
        </p:nvSpPr>
        <p:spPr/>
        <p:txBody>
          <a:bodyPr/>
          <a:lstStyle/>
          <a:p>
            <a:pPr eaLnBrk="1" hangingPunct="1"/>
            <a:r>
              <a:rPr lang="fr-FR" altLang="fr-FR" smtClean="0"/>
              <a:t>Quid du calcul en ligne ? </a:t>
            </a:r>
            <a:br>
              <a:rPr lang="fr-FR" altLang="fr-FR" smtClean="0"/>
            </a:br>
            <a:r>
              <a:rPr lang="fr-FR" altLang="fr-FR" sz="3200"/>
              <a:t>(source Eduscol)  </a:t>
            </a:r>
          </a:p>
        </p:txBody>
      </p:sp>
      <p:sp>
        <p:nvSpPr>
          <p:cNvPr id="3" name="Espace réservé du contenu 2">
            <a:extLst>
              <a:ext uri="{FF2B5EF4-FFF2-40B4-BE49-F238E27FC236}"/>
            </a:extLst>
          </p:cNvPr>
          <p:cNvSpPr>
            <a:spLocks noGrp="1"/>
          </p:cNvSpPr>
          <p:nvPr>
            <p:ph idx="1"/>
          </p:nvPr>
        </p:nvSpPr>
        <p:spPr/>
        <p:txBody>
          <a:bodyPr rtlCol="0">
            <a:normAutofit/>
          </a:bodyPr>
          <a:lstStyle/>
          <a:p>
            <a:pPr marL="0" indent="0">
              <a:buNone/>
              <a:defRPr/>
            </a:pPr>
            <a:r>
              <a:rPr lang="fr-FR" i="1" dirty="0"/>
              <a:t>Le calcul en ligne est une modalité de calcul écrit ou partiellement écrit.</a:t>
            </a:r>
          </a:p>
          <a:p>
            <a:pPr marL="0" indent="0">
              <a:buNone/>
              <a:defRPr/>
            </a:pPr>
            <a:r>
              <a:rPr lang="fr-FR" i="1" dirty="0"/>
              <a:t>Il se distingue à la fois :</a:t>
            </a:r>
          </a:p>
          <a:p>
            <a:pPr>
              <a:defRPr/>
            </a:pPr>
            <a:r>
              <a:rPr lang="fr-FR" i="1" dirty="0"/>
              <a:t>du calcul mental, en donnant la possibilité à chaque élève, s’il en ressent le besoin, d’écrire des étapes de calcul intermédiaires qui seraient trop lourdes à garder en mémoire ; </a:t>
            </a:r>
          </a:p>
          <a:p>
            <a:pPr>
              <a:defRPr/>
            </a:pPr>
            <a:r>
              <a:rPr lang="fr-FR" i="1" dirty="0"/>
              <a:t>du calcul posé, dans le sens où il ne consiste pas en la mise en œuvre d’un </a:t>
            </a:r>
            <a:r>
              <a:rPr lang="fr-FR" b="1" i="1" dirty="0" smtClean="0"/>
              <a:t>algorithme*</a:t>
            </a:r>
            <a:r>
              <a:rPr lang="fr-FR" i="1" dirty="0" smtClean="0"/>
              <a:t> </a:t>
            </a:r>
            <a:r>
              <a:rPr lang="fr-FR" i="1" dirty="0"/>
              <a:t>indépendant des nombres en jeu. </a:t>
            </a:r>
            <a:endParaRPr lang="fr-FR" i="1" dirty="0" smtClean="0"/>
          </a:p>
          <a:p>
            <a:pPr marL="0" indent="0">
              <a:buNone/>
            </a:pPr>
            <a:r>
              <a:rPr lang="fr-FR" sz="2400" dirty="0" smtClean="0"/>
              <a:t>*c’est-à-dire </a:t>
            </a:r>
            <a:r>
              <a:rPr lang="fr-FR" sz="2400" dirty="0"/>
              <a:t>d’une succession d’étapes utilisées tout le temps dans le même ordre et de la même </a:t>
            </a:r>
            <a:r>
              <a:rPr lang="fr-FR" sz="2400" dirty="0" smtClean="0"/>
              <a:t>manière </a:t>
            </a:r>
            <a:r>
              <a:rPr lang="fr-FR" sz="2400" dirty="0"/>
              <a:t>indépendamment des nombres en jeu.</a:t>
            </a:r>
          </a:p>
          <a:p>
            <a:pPr>
              <a:defRPr/>
            </a:pPr>
            <a:endParaRPr lang="fr-FR" i="1" dirty="0"/>
          </a:p>
          <a:p>
            <a:pPr>
              <a:defRPr/>
            </a:pPr>
            <a:endParaRPr lang="fr-FR" dirty="0"/>
          </a:p>
        </p:txBody>
      </p:sp>
      <p:sp>
        <p:nvSpPr>
          <p:cNvPr id="4" name="Espace réservé du numéro de diapositive 3"/>
          <p:cNvSpPr>
            <a:spLocks noGrp="1"/>
          </p:cNvSpPr>
          <p:nvPr>
            <p:ph type="sldNum" sz="quarter" idx="12"/>
          </p:nvPr>
        </p:nvSpPr>
        <p:spPr/>
        <p:txBody>
          <a:bodyPr/>
          <a:lstStyle/>
          <a:p>
            <a:fld id="{FF2F47E0-9ACB-419A-ADF4-56958805FF84}" type="slidenum">
              <a:rPr lang="fr-FR" smtClean="0"/>
              <a:t>45</a:t>
            </a:fld>
            <a:endParaRPr lang="fr-FR"/>
          </a:p>
        </p:txBody>
      </p:sp>
    </p:spTree>
    <p:extLst>
      <p:ext uri="{BB962C8B-B14F-4D97-AF65-F5344CB8AC3E}">
        <p14:creationId xmlns:p14="http://schemas.microsoft.com/office/powerpoint/2010/main" val="50315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extLst>
          </p:cNvPr>
          <p:cNvGraphicFramePr>
            <a:graphicFrameLocks noGrp="1"/>
          </p:cNvGraphicFramePr>
          <p:nvPr>
            <p:ph idx="1"/>
          </p:nvPr>
        </p:nvGraphicFramePr>
        <p:xfrm>
          <a:off x="2135188" y="620713"/>
          <a:ext cx="7886700" cy="5430838"/>
        </p:xfrm>
        <a:graphic>
          <a:graphicData uri="http://schemas.openxmlformats.org/drawingml/2006/table">
            <a:tbl>
              <a:tblPr firstRow="1" bandRow="1">
                <a:tableStyleId>{5940675A-B579-460E-94D1-54222C63F5DA}</a:tableStyleId>
              </a:tblPr>
              <a:tblGrid>
                <a:gridCol w="2628900">
                  <a:extLst>
                    <a:ext uri="{9D8B030D-6E8A-4147-A177-3AD203B41FA5}"/>
                  </a:extLst>
                </a:gridCol>
                <a:gridCol w="2628900">
                  <a:extLst>
                    <a:ext uri="{9D8B030D-6E8A-4147-A177-3AD203B41FA5}"/>
                  </a:extLst>
                </a:gridCol>
                <a:gridCol w="2628900">
                  <a:extLst>
                    <a:ext uri="{9D8B030D-6E8A-4147-A177-3AD203B41FA5}"/>
                  </a:extLst>
                </a:gridCol>
              </a:tblGrid>
              <a:tr h="370862">
                <a:tc>
                  <a:txBody>
                    <a:bodyPr/>
                    <a:lstStyle/>
                    <a:p>
                      <a:pPr algn="ctr"/>
                      <a:r>
                        <a:rPr lang="fr-FR" sz="1800" dirty="0"/>
                        <a:t>Calcul</a:t>
                      </a:r>
                      <a:r>
                        <a:rPr lang="fr-FR" sz="1800" baseline="0" dirty="0"/>
                        <a:t> mental </a:t>
                      </a:r>
                      <a:endParaRPr lang="fr-FR" sz="1800" dirty="0"/>
                    </a:p>
                  </a:txBody>
                  <a:tcPr marT="45723" marB="45723"/>
                </a:tc>
                <a:tc>
                  <a:txBody>
                    <a:bodyPr/>
                    <a:lstStyle/>
                    <a:p>
                      <a:pPr algn="ctr"/>
                      <a:r>
                        <a:rPr lang="fr-FR" sz="1800" dirty="0">
                          <a:solidFill>
                            <a:srgbClr val="FF0000"/>
                          </a:solidFill>
                        </a:rPr>
                        <a:t>Calcul en ligne </a:t>
                      </a:r>
                    </a:p>
                  </a:txBody>
                  <a:tcPr marT="45723" marB="45723">
                    <a:solidFill>
                      <a:schemeClr val="accent2">
                        <a:lumMod val="20000"/>
                        <a:lumOff val="80000"/>
                      </a:schemeClr>
                    </a:solidFill>
                  </a:tcPr>
                </a:tc>
                <a:tc>
                  <a:txBody>
                    <a:bodyPr/>
                    <a:lstStyle/>
                    <a:p>
                      <a:pPr algn="ctr"/>
                      <a:r>
                        <a:rPr lang="fr-FR" sz="1800" dirty="0"/>
                        <a:t>Calcul posé</a:t>
                      </a:r>
                    </a:p>
                  </a:txBody>
                  <a:tcPr marT="45723" marB="45723"/>
                </a:tc>
                <a:extLst>
                  <a:ext uri="{0D108BD9-81ED-4DB2-BD59-A6C34878D82A}"/>
                </a:extLst>
              </a:tr>
              <a:tr h="2529988">
                <a:tc>
                  <a:txBody>
                    <a:bodyPr/>
                    <a:lstStyle/>
                    <a:p>
                      <a:r>
                        <a:rPr lang="fr-FR" sz="2000" dirty="0"/>
                        <a:t>Pas</a:t>
                      </a:r>
                      <a:r>
                        <a:rPr lang="fr-FR" sz="2000" baseline="0" dirty="0"/>
                        <a:t> d’étapes de calcul intermédiaires</a:t>
                      </a:r>
                      <a:endParaRPr lang="fr-FR" sz="2000" dirty="0"/>
                    </a:p>
                  </a:txBody>
                  <a:tcPr marT="45723" marB="45723"/>
                </a:tc>
                <a:tc>
                  <a: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2000" i="1" dirty="0"/>
                        <a:t>Possibilité à chaque élève, s’il en ressent le besoin, d’écrire des étapes de calcul intermédiaires qui seraient trop lourdes à garder en mémoire</a:t>
                      </a:r>
                    </a:p>
                    <a:p>
                      <a:endParaRPr lang="fr-FR" sz="2000" i="1" dirty="0"/>
                    </a:p>
                  </a:txBody>
                  <a:tcPr marT="45723" marB="45723">
                    <a:solidFill>
                      <a:schemeClr val="accent2">
                        <a:lumMod val="20000"/>
                        <a:lumOff val="80000"/>
                      </a:schemeClr>
                    </a:solidFill>
                  </a:tcPr>
                </a:tc>
                <a:tc>
                  <a:txBody>
                    <a:bodyPr/>
                    <a:lstStyle/>
                    <a:p>
                      <a:endParaRPr lang="fr-FR" sz="2000" dirty="0"/>
                    </a:p>
                  </a:txBody>
                  <a:tcPr marT="45723" marB="45723">
                    <a:solidFill>
                      <a:schemeClr val="bg1">
                        <a:lumMod val="95000"/>
                      </a:schemeClr>
                    </a:solidFill>
                  </a:tcPr>
                </a:tc>
                <a:extLst>
                  <a:ext uri="{0D108BD9-81ED-4DB2-BD59-A6C34878D82A}"/>
                </a:extLst>
              </a:tr>
              <a:tr h="2529988">
                <a:tc>
                  <a:txBody>
                    <a:bodyPr/>
                    <a:lstStyle/>
                    <a:p>
                      <a:endParaRPr lang="fr-FR" sz="2000" dirty="0"/>
                    </a:p>
                  </a:txBody>
                  <a:tcPr marT="45723" marB="45723">
                    <a:solidFill>
                      <a:schemeClr val="bg1">
                        <a:lumMod val="95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i="1" dirty="0"/>
                        <a:t>Il ne consiste pas en la mise en œuvre d’un algorithme indépendant des nombres en jeu</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2000" i="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2000" i="1" dirty="0"/>
                    </a:p>
                    <a:p>
                      <a:pPr marL="0" marR="0" indent="0" algn="l" defTabSz="914400" rtl="0" eaLnBrk="1" fontAlgn="auto" latinLnBrk="0" hangingPunct="1">
                        <a:lnSpc>
                          <a:spcPct val="100000"/>
                        </a:lnSpc>
                        <a:spcBef>
                          <a:spcPts val="0"/>
                        </a:spcBef>
                        <a:spcAft>
                          <a:spcPts val="0"/>
                        </a:spcAft>
                        <a:buClrTx/>
                        <a:buSzTx/>
                        <a:buFontTx/>
                        <a:buNone/>
                        <a:tabLst/>
                        <a:defRPr/>
                      </a:pPr>
                      <a:endParaRPr lang="fr-FR" sz="2000" i="1" dirty="0"/>
                    </a:p>
                  </a:txBody>
                  <a:tcPr marT="45723" marB="45723">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2000" dirty="0"/>
                        <a:t>Mise en œuvre d’un algorithme indépendant des nombres en jeu</a:t>
                      </a:r>
                    </a:p>
                    <a:p>
                      <a:endParaRPr lang="fr-FR" sz="2000" dirty="0"/>
                    </a:p>
                  </a:txBody>
                  <a:tcPr marT="45723" marB="45723"/>
                </a:tc>
                <a:extLst>
                  <a:ext uri="{0D108BD9-81ED-4DB2-BD59-A6C34878D82A}"/>
                </a:extLst>
              </a:tr>
            </a:tbl>
          </a:graphicData>
        </a:graphic>
      </p:graphicFrame>
      <p:sp>
        <p:nvSpPr>
          <p:cNvPr id="3" name="Espace réservé du numéro de diapositive 2"/>
          <p:cNvSpPr>
            <a:spLocks noGrp="1"/>
          </p:cNvSpPr>
          <p:nvPr>
            <p:ph type="sldNum" sz="quarter" idx="12"/>
          </p:nvPr>
        </p:nvSpPr>
        <p:spPr/>
        <p:txBody>
          <a:bodyPr/>
          <a:lstStyle/>
          <a:p>
            <a:fld id="{FF2F47E0-9ACB-419A-ADF4-56958805FF84}" type="slidenum">
              <a:rPr lang="fr-FR" smtClean="0"/>
              <a:t>46</a:t>
            </a:fld>
            <a:endParaRPr lang="fr-FR"/>
          </a:p>
        </p:txBody>
      </p:sp>
    </p:spTree>
    <p:extLst>
      <p:ext uri="{BB962C8B-B14F-4D97-AF65-F5344CB8AC3E}">
        <p14:creationId xmlns:p14="http://schemas.microsoft.com/office/powerpoint/2010/main" val="8144755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Espace réservé du contenu 3">
            <a:extLst>
              <a:ext uri="{FF2B5EF4-FFF2-40B4-BE49-F238E27FC236}"/>
            </a:extLst>
          </p:cNvPr>
          <p:cNvGraphicFramePr>
            <a:graphicFrameLocks noGrp="1"/>
          </p:cNvGraphicFramePr>
          <p:nvPr>
            <p:ph idx="1"/>
            <p:extLst>
              <p:ext uri="{D42A27DB-BD31-4B8C-83A1-F6EECF244321}">
                <p14:modId xmlns:p14="http://schemas.microsoft.com/office/powerpoint/2010/main" val="1130329799"/>
              </p:ext>
            </p:extLst>
          </p:nvPr>
        </p:nvGraphicFramePr>
        <p:xfrm>
          <a:off x="2135188" y="620713"/>
          <a:ext cx="7886700" cy="6138864"/>
        </p:xfrm>
        <a:graphic>
          <a:graphicData uri="http://schemas.openxmlformats.org/drawingml/2006/table">
            <a:tbl>
              <a:tblPr firstRow="1" bandRow="1">
                <a:tableStyleId>{5940675A-B579-460E-94D1-54222C63F5DA}</a:tableStyleId>
              </a:tblPr>
              <a:tblGrid>
                <a:gridCol w="2628900">
                  <a:extLst>
                    <a:ext uri="{9D8B030D-6E8A-4147-A177-3AD203B41FA5}"/>
                  </a:extLst>
                </a:gridCol>
                <a:gridCol w="2628900">
                  <a:extLst>
                    <a:ext uri="{9D8B030D-6E8A-4147-A177-3AD203B41FA5}"/>
                  </a:extLst>
                </a:gridCol>
                <a:gridCol w="2628900">
                  <a:extLst>
                    <a:ext uri="{9D8B030D-6E8A-4147-A177-3AD203B41FA5}"/>
                  </a:extLst>
                </a:gridCol>
              </a:tblGrid>
              <a:tr h="396242">
                <a:tc>
                  <a:txBody>
                    <a:bodyPr/>
                    <a:lstStyle/>
                    <a:p>
                      <a:pPr algn="ctr"/>
                      <a:r>
                        <a:rPr lang="fr-FR" sz="2000" dirty="0"/>
                        <a:t>Calcul</a:t>
                      </a:r>
                      <a:r>
                        <a:rPr lang="fr-FR" sz="2000" baseline="0" dirty="0"/>
                        <a:t> mental </a:t>
                      </a:r>
                      <a:endParaRPr lang="fr-FR" sz="2000" dirty="0"/>
                    </a:p>
                  </a:txBody>
                  <a:tcPr marT="45721" marB="45721"/>
                </a:tc>
                <a:tc>
                  <a:txBody>
                    <a:bodyPr/>
                    <a:lstStyle/>
                    <a:p>
                      <a:pPr algn="ctr"/>
                      <a:r>
                        <a:rPr lang="fr-FR" sz="2000" dirty="0">
                          <a:solidFill>
                            <a:srgbClr val="FF0000"/>
                          </a:solidFill>
                        </a:rPr>
                        <a:t>Calcul en ligne </a:t>
                      </a:r>
                    </a:p>
                  </a:txBody>
                  <a:tcPr marT="45721" marB="45721">
                    <a:solidFill>
                      <a:schemeClr val="accent2">
                        <a:lumMod val="20000"/>
                        <a:lumOff val="80000"/>
                      </a:schemeClr>
                    </a:solidFill>
                  </a:tcPr>
                </a:tc>
                <a:tc>
                  <a:txBody>
                    <a:bodyPr/>
                    <a:lstStyle/>
                    <a:p>
                      <a:pPr algn="ctr"/>
                      <a:r>
                        <a:rPr lang="fr-FR" sz="2000" dirty="0"/>
                        <a:t>Calcul posé</a:t>
                      </a:r>
                    </a:p>
                  </a:txBody>
                  <a:tcPr marT="45721" marB="45721"/>
                </a:tc>
                <a:extLst>
                  <a:ext uri="{0D108BD9-81ED-4DB2-BD59-A6C34878D82A}"/>
                </a:extLst>
              </a:tr>
              <a:tr h="1019399">
                <a:tc gridSpan="2">
                  <a:txBody>
                    <a:bodyPr/>
                    <a:lstStyle/>
                    <a:p>
                      <a:r>
                        <a:rPr lang="fr-FR" sz="2400" i="1" dirty="0"/>
                        <a:t>les habiletés développées en calcul mental sont au service du calcul en ligne</a:t>
                      </a:r>
                    </a:p>
                  </a:txBody>
                  <a:tcPr marT="45721" marB="45721">
                    <a:solidFill>
                      <a:schemeClr val="accent2">
                        <a:lumMod val="20000"/>
                        <a:lumOff val="80000"/>
                      </a:schemeClr>
                    </a:solidFill>
                  </a:tcPr>
                </a:tc>
                <a:tc hMerge="1">
                  <a:txBody>
                    <a:bodyPr/>
                    <a:lstStyle/>
                    <a:p>
                      <a:endParaRPr lang="fr-FR" dirty="0"/>
                    </a:p>
                  </a:txBody>
                  <a:tcPr>
                    <a:solidFill>
                      <a:schemeClr val="accent2">
                        <a:lumMod val="20000"/>
                        <a:lumOff val="80000"/>
                      </a:schemeClr>
                    </a:solidFill>
                  </a:tcPr>
                </a:tc>
                <a:tc>
                  <a:txBody>
                    <a:bodyPr/>
                    <a:lstStyle/>
                    <a:p>
                      <a:endParaRPr lang="fr-FR" sz="2000" dirty="0"/>
                    </a:p>
                  </a:txBody>
                  <a:tcPr marT="45721" marB="45721">
                    <a:solidFill>
                      <a:schemeClr val="bg1">
                        <a:lumMod val="95000"/>
                      </a:schemeClr>
                    </a:solidFill>
                  </a:tcPr>
                </a:tc>
                <a:extLst>
                  <a:ext uri="{0D108BD9-81ED-4DB2-BD59-A6C34878D82A}"/>
                </a:extLst>
              </a:tr>
              <a:tr h="1248499">
                <a:tc gridSpan="2">
                  <a:txBody>
                    <a:bodyPr/>
                    <a:lstStyle/>
                    <a:p>
                      <a:r>
                        <a:rPr lang="fr-FR" sz="2400" i="1" dirty="0"/>
                        <a:t>le calcul en ligne peut aussi être vu comme une étape dans le développement du calcul mental </a:t>
                      </a:r>
                    </a:p>
                  </a:txBody>
                  <a:tcPr marT="45721" marB="45721">
                    <a:solidFill>
                      <a:schemeClr val="accent2">
                        <a:lumMod val="20000"/>
                        <a:lumOff val="80000"/>
                      </a:schemeClr>
                    </a:solidFill>
                  </a:tcPr>
                </a:tc>
                <a:tc hMerge="1">
                  <a:txBody>
                    <a:bodyPr/>
                    <a:lstStyle/>
                    <a:p>
                      <a:endParaRPr lang="fr-FR" dirty="0"/>
                    </a:p>
                  </a:txBody>
                  <a:tcPr>
                    <a:solidFill>
                      <a:schemeClr val="accent2">
                        <a:lumMod val="20000"/>
                        <a:lumOff val="80000"/>
                      </a:schemeClr>
                    </a:solidFill>
                  </a:tcPr>
                </a:tc>
                <a:tc>
                  <a:txBody>
                    <a:bodyPr/>
                    <a:lstStyle/>
                    <a:p>
                      <a:endParaRPr lang="fr-FR" sz="2000" dirty="0"/>
                    </a:p>
                  </a:txBody>
                  <a:tcPr marT="45721" marB="45721">
                    <a:solidFill>
                      <a:schemeClr val="bg1">
                        <a:lumMod val="95000"/>
                      </a:schemeClr>
                    </a:solidFill>
                  </a:tcPr>
                </a:tc>
                <a:extLst>
                  <a:ext uri="{0D108BD9-81ED-4DB2-BD59-A6C34878D82A}"/>
                </a:extLst>
              </a:tr>
              <a:tr h="1554481">
                <a:tc>
                  <a:txBody>
                    <a:bodyPr/>
                    <a:lstStyle/>
                    <a:p>
                      <a:endParaRPr lang="fr-FR" sz="2400" i="1" dirty="0"/>
                    </a:p>
                  </a:txBody>
                  <a:tcPr marT="45721" marB="45721">
                    <a:solidFill>
                      <a:schemeClr val="bg1">
                        <a:lumMod val="95000"/>
                      </a:schemeClr>
                    </a:solidFill>
                  </a:tcPr>
                </a:tc>
                <a:tc>
                  <a:txBody>
                    <a:bodyPr/>
                    <a:lstStyle/>
                    <a:p>
                      <a:r>
                        <a:rPr lang="fr-FR" sz="2400" i="1" dirty="0"/>
                        <a:t>Le calcul en ligne n’est pas une autre manière d’écrire un calcul posé. </a:t>
                      </a:r>
                    </a:p>
                  </a:txBody>
                  <a:tcPr marT="45721" marB="45721">
                    <a:solidFill>
                      <a:schemeClr val="accent2">
                        <a:lumMod val="20000"/>
                        <a:lumOff val="80000"/>
                      </a:schemeClr>
                    </a:solidFill>
                  </a:tcPr>
                </a:tc>
                <a:tc>
                  <a:txBody>
                    <a:bodyPr/>
                    <a:lstStyle/>
                    <a:p>
                      <a:r>
                        <a:rPr lang="fr-FR" sz="2000" dirty="0"/>
                        <a:t>Algorithme</a:t>
                      </a:r>
                      <a:r>
                        <a:rPr lang="fr-FR" sz="2000" baseline="0" dirty="0"/>
                        <a:t> spécifique</a:t>
                      </a:r>
                      <a:endParaRPr lang="fr-FR" sz="2000" dirty="0"/>
                    </a:p>
                  </a:txBody>
                  <a:tcPr marT="45721" marB="45721"/>
                </a:tc>
                <a:extLst>
                  <a:ext uri="{0D108BD9-81ED-4DB2-BD59-A6C34878D82A}"/>
                </a:extLst>
              </a:tr>
              <a:tr h="1920241">
                <a:tc gridSpan="2">
                  <a:txBody>
                    <a:bodyPr/>
                    <a:lstStyle/>
                    <a:p>
                      <a:r>
                        <a:rPr lang="fr-FR" sz="2400" i="1" dirty="0"/>
                        <a:t>Comme le calcul mental, le calcul en ligne permet à l’élève d’utiliser la richesse de ses</a:t>
                      </a:r>
                      <a:r>
                        <a:rPr lang="fr-FR" sz="2400" b="1" i="1" dirty="0"/>
                        <a:t> connaissances sur le nombre </a:t>
                      </a:r>
                      <a:r>
                        <a:rPr lang="fr-FR" sz="2400" i="1" dirty="0"/>
                        <a:t>et sur les propriétés des opérations. </a:t>
                      </a:r>
                    </a:p>
                  </a:txBody>
                  <a:tcPr marT="45721" marB="45721">
                    <a:solidFill>
                      <a:schemeClr val="accent2">
                        <a:lumMod val="20000"/>
                        <a:lumOff val="80000"/>
                      </a:schemeClr>
                    </a:solidFill>
                  </a:tcPr>
                </a:tc>
                <a:tc hMerge="1">
                  <a:txBody>
                    <a:bodyPr/>
                    <a:lstStyle/>
                    <a:p>
                      <a:endParaRPr lang="fr-FR" sz="2400" dirty="0"/>
                    </a:p>
                  </a:txBody>
                  <a:tcPr marT="45723" marB="45723">
                    <a:solidFill>
                      <a:schemeClr val="accent2">
                        <a:lumMod val="20000"/>
                        <a:lumOff val="80000"/>
                      </a:schemeClr>
                    </a:solidFill>
                  </a:tcPr>
                </a:tc>
                <a:tc>
                  <a:txBody>
                    <a:bodyPr/>
                    <a:lstStyle/>
                    <a:p>
                      <a:endParaRPr lang="fr-FR" sz="2000" dirty="0"/>
                    </a:p>
                  </a:txBody>
                  <a:tcPr marT="45721" marB="45721">
                    <a:solidFill>
                      <a:schemeClr val="bg1">
                        <a:lumMod val="95000"/>
                      </a:schemeClr>
                    </a:solidFill>
                  </a:tcPr>
                </a:tc>
                <a:extLst>
                  <a:ext uri="{0D108BD9-81ED-4DB2-BD59-A6C34878D82A}"/>
                </a:extLst>
              </a:tr>
            </a:tbl>
          </a:graphicData>
        </a:graphic>
      </p:graphicFrame>
      <p:sp>
        <p:nvSpPr>
          <p:cNvPr id="3" name="Espace réservé du numéro de diapositive 2"/>
          <p:cNvSpPr>
            <a:spLocks noGrp="1"/>
          </p:cNvSpPr>
          <p:nvPr>
            <p:ph type="sldNum" sz="quarter" idx="12"/>
          </p:nvPr>
        </p:nvSpPr>
        <p:spPr/>
        <p:txBody>
          <a:bodyPr/>
          <a:lstStyle/>
          <a:p>
            <a:fld id="{FF2F47E0-9ACB-419A-ADF4-56958805FF84}" type="slidenum">
              <a:rPr lang="fr-FR" smtClean="0"/>
              <a:t>47</a:t>
            </a:fld>
            <a:endParaRPr lang="fr-FR"/>
          </a:p>
        </p:txBody>
      </p:sp>
    </p:spTree>
    <p:extLst>
      <p:ext uri="{BB962C8B-B14F-4D97-AF65-F5344CB8AC3E}">
        <p14:creationId xmlns:p14="http://schemas.microsoft.com/office/powerpoint/2010/main" val="4038958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re 1"/>
          <p:cNvSpPr>
            <a:spLocks noGrp="1"/>
          </p:cNvSpPr>
          <p:nvPr>
            <p:ph type="title"/>
          </p:nvPr>
        </p:nvSpPr>
        <p:spPr/>
        <p:txBody>
          <a:bodyPr/>
          <a:lstStyle/>
          <a:p>
            <a:r>
              <a:rPr lang="fr-FR" altLang="fr-FR" smtClean="0"/>
              <a:t>Quels repères de progression ?</a:t>
            </a:r>
          </a:p>
        </p:txBody>
      </p:sp>
      <p:sp>
        <p:nvSpPr>
          <p:cNvPr id="3" name="Espace réservé du contenu 2">
            <a:extLst>
              <a:ext uri="{FF2B5EF4-FFF2-40B4-BE49-F238E27FC236}"/>
            </a:extLst>
          </p:cNvPr>
          <p:cNvSpPr>
            <a:spLocks noGrp="1"/>
          </p:cNvSpPr>
          <p:nvPr>
            <p:ph idx="1"/>
          </p:nvPr>
        </p:nvSpPr>
        <p:spPr/>
        <p:txBody>
          <a:bodyPr/>
          <a:lstStyle/>
          <a:p>
            <a:pPr marL="514350" indent="-514350">
              <a:lnSpc>
                <a:spcPct val="100000"/>
              </a:lnSpc>
              <a:buFont typeface="+mj-lt"/>
              <a:buAutoNum type="arabicPeriod"/>
              <a:defRPr/>
            </a:pPr>
            <a:r>
              <a:rPr lang="fr-FR" sz="3200" dirty="0"/>
              <a:t>des étapes écrites </a:t>
            </a:r>
            <a:r>
              <a:rPr lang="fr-FR" sz="3200" u="sng" dirty="0"/>
              <a:t>utiles pour l’élève </a:t>
            </a:r>
            <a:r>
              <a:rPr lang="fr-FR" sz="3200" dirty="0"/>
              <a:t>sous </a:t>
            </a:r>
            <a:r>
              <a:rPr lang="fr-FR" sz="3200" u="sng" dirty="0"/>
              <a:t>différentes formes </a:t>
            </a:r>
            <a:r>
              <a:rPr lang="fr-FR" sz="3200" dirty="0"/>
              <a:t>: calculs séparés, arbres de calcul, écritures utilisant des mots ou des flèches, ou tout autre écrit qui accompagne la démarche de l’élève</a:t>
            </a:r>
          </a:p>
          <a:p>
            <a:pPr marL="514350" indent="-514350">
              <a:lnSpc>
                <a:spcPct val="100000"/>
              </a:lnSpc>
              <a:buFont typeface="+mj-lt"/>
              <a:buAutoNum type="arabicPeriod"/>
              <a:defRPr/>
            </a:pPr>
            <a:r>
              <a:rPr lang="fr-FR" sz="3200" u="sng" dirty="0"/>
              <a:t>progressivement</a:t>
            </a:r>
            <a:r>
              <a:rPr lang="fr-FR" sz="3200" dirty="0"/>
              <a:t>, ces étapes s’organisent pour devenir un </a:t>
            </a:r>
            <a:r>
              <a:rPr lang="fr-FR" sz="3200" u="sng" dirty="0"/>
              <a:t>calcul écrit en ligne</a:t>
            </a:r>
          </a:p>
          <a:p>
            <a:pPr>
              <a:defRPr/>
            </a:pPr>
            <a:endParaRPr lang="fr-FR" dirty="0"/>
          </a:p>
        </p:txBody>
      </p:sp>
      <p:sp>
        <p:nvSpPr>
          <p:cNvPr id="4" name="Espace réservé du numéro de diapositive 3"/>
          <p:cNvSpPr>
            <a:spLocks noGrp="1"/>
          </p:cNvSpPr>
          <p:nvPr>
            <p:ph type="sldNum" sz="quarter" idx="12"/>
          </p:nvPr>
        </p:nvSpPr>
        <p:spPr/>
        <p:txBody>
          <a:bodyPr/>
          <a:lstStyle/>
          <a:p>
            <a:fld id="{FF2F47E0-9ACB-419A-ADF4-56958805FF84}" type="slidenum">
              <a:rPr lang="fr-FR" smtClean="0"/>
              <a:t>48</a:t>
            </a:fld>
            <a:endParaRPr lang="fr-FR"/>
          </a:p>
        </p:txBody>
      </p:sp>
    </p:spTree>
    <p:extLst>
      <p:ext uri="{BB962C8B-B14F-4D97-AF65-F5344CB8AC3E}">
        <p14:creationId xmlns:p14="http://schemas.microsoft.com/office/powerpoint/2010/main" val="4265269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a:xfrm>
            <a:off x="2154239" y="457200"/>
            <a:ext cx="2949575" cy="1600200"/>
          </a:xfrm>
          <a:solidFill>
            <a:schemeClr val="accent2">
              <a:lumMod val="20000"/>
              <a:lumOff val="80000"/>
            </a:schemeClr>
          </a:solidFill>
        </p:spPr>
        <p:txBody>
          <a:bodyPr/>
          <a:lstStyle/>
          <a:p>
            <a:pPr>
              <a:defRPr/>
            </a:pPr>
            <a:r>
              <a:rPr lang="fr-FR" dirty="0"/>
              <a:t>Exemple au CP</a:t>
            </a:r>
          </a:p>
        </p:txBody>
      </p:sp>
      <p:sp>
        <p:nvSpPr>
          <p:cNvPr id="75779" name="Espace réservé du texte 3"/>
          <p:cNvSpPr>
            <a:spLocks noGrp="1"/>
          </p:cNvSpPr>
          <p:nvPr>
            <p:ph type="body" sz="half" idx="2"/>
          </p:nvPr>
        </p:nvSpPr>
        <p:spPr>
          <a:xfrm>
            <a:off x="2154239" y="2057400"/>
            <a:ext cx="2949575" cy="3811588"/>
          </a:xfrm>
        </p:spPr>
        <p:txBody>
          <a:bodyPr>
            <a:normAutofit fontScale="92500" lnSpcReduction="10000"/>
          </a:bodyPr>
          <a:lstStyle/>
          <a:p>
            <a:r>
              <a:rPr lang="fr-FR" altLang="fr-FR" sz="2000"/>
              <a:t>Différentes formes de présentation des procédures de calcul utilisées. </a:t>
            </a:r>
          </a:p>
          <a:p>
            <a:r>
              <a:rPr lang="fr-FR" altLang="fr-FR" sz="2000"/>
              <a:t>Exemple : Avant de mettre en place le calcul posé de l’addition de 2 nombres, les élèves ont à utiliser le calcul réfléchi pour trouver un résultat. </a:t>
            </a:r>
          </a:p>
          <a:p>
            <a:r>
              <a:rPr lang="fr-FR" altLang="fr-FR" sz="2000"/>
              <a:t>Exprimer les procédures retenues par des arbres de calcul, puis par une écriture d’égalités en ligne.</a:t>
            </a:r>
          </a:p>
          <a:p>
            <a:endParaRPr lang="fr-FR" altLang="fr-FR" smtClean="0"/>
          </a:p>
        </p:txBody>
      </p:sp>
      <p:pic>
        <p:nvPicPr>
          <p:cNvPr id="75780"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519739" y="2492375"/>
            <a:ext cx="4505325" cy="3257550"/>
          </a:xfrm>
          <a:ln w="38100">
            <a:solidFill>
              <a:schemeClr val="accent1"/>
            </a:solidFill>
            <a:miter lim="800000"/>
            <a:headEnd/>
            <a:tailEnd/>
          </a:ln>
        </p:spPr>
      </p:pic>
      <p:sp>
        <p:nvSpPr>
          <p:cNvPr id="75781" name="ZoneTexte 2"/>
          <p:cNvSpPr txBox="1">
            <a:spLocks noChangeArrowheads="1"/>
          </p:cNvSpPr>
          <p:nvPr/>
        </p:nvSpPr>
        <p:spPr bwMode="auto">
          <a:xfrm>
            <a:off x="7464426" y="428625"/>
            <a:ext cx="1655763" cy="369332"/>
          </a:xfrm>
          <a:prstGeom prst="rect">
            <a:avLst/>
          </a:prstGeom>
          <a:noFill/>
          <a:ln w="9525">
            <a:solidFill>
              <a:schemeClr val="accent1"/>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r>
              <a:rPr lang="fr-FR" altLang="fr-FR" i="1"/>
              <a:t>Cap Maths</a:t>
            </a:r>
          </a:p>
        </p:txBody>
      </p:sp>
      <p:sp>
        <p:nvSpPr>
          <p:cNvPr id="4" name="Espace réservé du numéro de diapositive 3"/>
          <p:cNvSpPr>
            <a:spLocks noGrp="1"/>
          </p:cNvSpPr>
          <p:nvPr>
            <p:ph type="sldNum" sz="quarter" idx="12"/>
          </p:nvPr>
        </p:nvSpPr>
        <p:spPr/>
        <p:txBody>
          <a:bodyPr/>
          <a:lstStyle/>
          <a:p>
            <a:fld id="{FF2F47E0-9ACB-419A-ADF4-56958805FF84}" type="slidenum">
              <a:rPr lang="fr-FR" smtClean="0"/>
              <a:t>49</a:t>
            </a:fld>
            <a:endParaRPr lang="fr-FR"/>
          </a:p>
        </p:txBody>
      </p:sp>
    </p:spTree>
    <p:extLst>
      <p:ext uri="{BB962C8B-B14F-4D97-AF65-F5344CB8AC3E}">
        <p14:creationId xmlns:p14="http://schemas.microsoft.com/office/powerpoint/2010/main" val="26897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1" y="0"/>
            <a:ext cx="9143999" cy="692696"/>
          </a:xfrm>
          <a:solidFill>
            <a:srgbClr val="0070C0"/>
          </a:solidFill>
        </p:spPr>
        <p:txBody>
          <a:bodyPr>
            <a:normAutofit/>
          </a:bodyPr>
          <a:lstStyle/>
          <a:p>
            <a:r>
              <a:rPr lang="fr-FR" sz="3600" b="1" dirty="0">
                <a:solidFill>
                  <a:schemeClr val="bg1"/>
                </a:solidFill>
              </a:rPr>
              <a:t>L’ÉVALUATION INTERNATIONALE TIMSS </a:t>
            </a:r>
          </a:p>
        </p:txBody>
      </p:sp>
      <p:sp>
        <p:nvSpPr>
          <p:cNvPr id="18" name="Espace réservé du numéro de diapositive 4"/>
          <p:cNvSpPr>
            <a:spLocks noGrp="1"/>
          </p:cNvSpPr>
          <p:nvPr>
            <p:ph type="sldNum" sz="quarter" idx="4294967295"/>
          </p:nvPr>
        </p:nvSpPr>
        <p:spPr bwMode="auto">
          <a:xfrm>
            <a:off x="9774239" y="5522352"/>
            <a:ext cx="350837"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defTabSz="457200" fontAlgn="base">
              <a:spcBef>
                <a:spcPct val="0"/>
              </a:spcBef>
              <a:spcAft>
                <a:spcPct val="0"/>
              </a:spcAft>
              <a:defRPr>
                <a:solidFill>
                  <a:schemeClr val="tx1"/>
                </a:solidFill>
                <a:latin typeface="Calibri" pitchFamily="34" charset="0"/>
              </a:defRPr>
            </a:lvl6pPr>
            <a:lvl7pPr marL="2971800" indent="-228600" defTabSz="457200" fontAlgn="base">
              <a:spcBef>
                <a:spcPct val="0"/>
              </a:spcBef>
              <a:spcAft>
                <a:spcPct val="0"/>
              </a:spcAft>
              <a:defRPr>
                <a:solidFill>
                  <a:schemeClr val="tx1"/>
                </a:solidFill>
                <a:latin typeface="Calibri" pitchFamily="34" charset="0"/>
              </a:defRPr>
            </a:lvl7pPr>
            <a:lvl8pPr marL="3429000" indent="-228600" defTabSz="457200" fontAlgn="base">
              <a:spcBef>
                <a:spcPct val="0"/>
              </a:spcBef>
              <a:spcAft>
                <a:spcPct val="0"/>
              </a:spcAft>
              <a:defRPr>
                <a:solidFill>
                  <a:schemeClr val="tx1"/>
                </a:solidFill>
                <a:latin typeface="Calibri" pitchFamily="34" charset="0"/>
              </a:defRPr>
            </a:lvl8pPr>
            <a:lvl9pPr marL="3886200" indent="-228600" defTabSz="4572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AEC5DF3-1C6E-4C93-839F-EA84C2035998}" type="slidenum">
              <a:rPr lang="fr-FR" altLang="fr-FR" smtClean="0">
                <a:solidFill>
                  <a:srgbClr val="404040"/>
                </a:solidFill>
              </a:rPr>
              <a:pPr fontAlgn="base">
                <a:spcBef>
                  <a:spcPct val="0"/>
                </a:spcBef>
                <a:spcAft>
                  <a:spcPct val="0"/>
                </a:spcAft>
                <a:defRPr/>
              </a:pPr>
              <a:t>5</a:t>
            </a:fld>
            <a:endParaRPr lang="fr-FR" altLang="fr-FR" smtClean="0">
              <a:solidFill>
                <a:srgbClr val="404040"/>
              </a:solidFill>
            </a:endParaRPr>
          </a:p>
        </p:txBody>
      </p:sp>
      <p:grpSp>
        <p:nvGrpSpPr>
          <p:cNvPr id="28" name="Groupe 27"/>
          <p:cNvGrpSpPr/>
          <p:nvPr/>
        </p:nvGrpSpPr>
        <p:grpSpPr>
          <a:xfrm>
            <a:off x="5945188" y="743499"/>
            <a:ext cx="4547304" cy="1549359"/>
            <a:chOff x="4421188" y="743498"/>
            <a:chExt cx="4547304" cy="1549359"/>
          </a:xfrm>
        </p:grpSpPr>
        <p:sp>
          <p:nvSpPr>
            <p:cNvPr id="14" name="Rectangle 13"/>
            <p:cNvSpPr/>
            <p:nvPr/>
          </p:nvSpPr>
          <p:spPr>
            <a:xfrm>
              <a:off x="4421188" y="764704"/>
              <a:ext cx="4547304" cy="1528153"/>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19" name="Espace réservé du texte 5"/>
            <p:cNvSpPr txBox="1">
              <a:spLocks/>
            </p:cNvSpPr>
            <p:nvPr/>
          </p:nvSpPr>
          <p:spPr>
            <a:xfrm>
              <a:off x="4466908" y="743498"/>
              <a:ext cx="4501583" cy="946493"/>
            </a:xfrm>
            <a:prstGeom prst="rect">
              <a:avLst/>
            </a:prstGeom>
            <a:extLst/>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defRPr/>
              </a:pPr>
              <a:r>
                <a:rPr lang="fr-FR" sz="2400" dirty="0"/>
                <a:t>« </a:t>
              </a:r>
              <a:r>
                <a:rPr lang="fr-FR" sz="2400" b="1" dirty="0"/>
                <a:t>L’inquiétant niveau des élèves français en maths et sciences</a:t>
              </a:r>
              <a:r>
                <a:rPr lang="fr-FR" sz="2400" dirty="0"/>
                <a:t> »</a:t>
              </a:r>
              <a:endParaRPr lang="fr-FR" sz="2000" strike="sngStrike" dirty="0"/>
            </a:p>
          </p:txBody>
        </p:sp>
        <p:pic>
          <p:nvPicPr>
            <p:cNvPr id="2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07427" y="1615478"/>
              <a:ext cx="1927225"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0" name="Groupe 9"/>
          <p:cNvGrpSpPr/>
          <p:nvPr/>
        </p:nvGrpSpPr>
        <p:grpSpPr>
          <a:xfrm>
            <a:off x="1815442" y="829646"/>
            <a:ext cx="3939381" cy="2887386"/>
            <a:chOff x="291441" y="829646"/>
            <a:chExt cx="3939381" cy="2887386"/>
          </a:xfrm>
        </p:grpSpPr>
        <p:sp>
          <p:nvSpPr>
            <p:cNvPr id="16" name="Rectangle 15"/>
            <p:cNvSpPr/>
            <p:nvPr/>
          </p:nvSpPr>
          <p:spPr>
            <a:xfrm>
              <a:off x="306681" y="829646"/>
              <a:ext cx="3924141" cy="288738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fr-FR"/>
            </a:p>
          </p:txBody>
        </p:sp>
        <p:sp>
          <p:nvSpPr>
            <p:cNvPr id="17" name="Espace réservé du texte 5"/>
            <p:cNvSpPr txBox="1">
              <a:spLocks/>
            </p:cNvSpPr>
            <p:nvPr/>
          </p:nvSpPr>
          <p:spPr>
            <a:xfrm>
              <a:off x="291441" y="908719"/>
              <a:ext cx="3924141" cy="2808313"/>
            </a:xfrm>
            <a:prstGeom prst="rect">
              <a:avLst/>
            </a:prstGeom>
            <a:extLst/>
          </p:spPr>
          <p:txBody>
            <a:bodyPr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defRPr/>
              </a:pPr>
              <a:r>
                <a:rPr lang="fr-FR" sz="4000" dirty="0"/>
                <a:t>« </a:t>
              </a:r>
              <a:r>
                <a:rPr lang="fr-FR" sz="4000" b="1" dirty="0"/>
                <a:t>Mathématiques : les petits Français sont les plus mauvais d’Europe</a:t>
              </a:r>
            </a:p>
            <a:p>
              <a:pPr marL="1341438" indent="0" algn="just">
                <a:buNone/>
                <a:defRPr/>
              </a:pPr>
              <a:r>
                <a:rPr lang="fr-FR" sz="2600" b="1" dirty="0"/>
                <a:t>Les élèves de CM1 sont fâchés avec les mathématiques. Ils sont les plus mauvais de l’Union Européenne.</a:t>
              </a:r>
              <a:r>
                <a:rPr lang="fr-FR" sz="2600" dirty="0"/>
                <a:t> »</a:t>
              </a:r>
            </a:p>
          </p:txBody>
        </p:sp>
        <p:pic>
          <p:nvPicPr>
            <p:cNvPr id="23"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880" y="2420888"/>
              <a:ext cx="1223327" cy="6694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31" name="Groupe 30"/>
          <p:cNvGrpSpPr/>
          <p:nvPr/>
        </p:nvGrpSpPr>
        <p:grpSpPr>
          <a:xfrm>
            <a:off x="1800202" y="3925620"/>
            <a:ext cx="3924141" cy="1879644"/>
            <a:chOff x="276201" y="3925620"/>
            <a:chExt cx="3924141" cy="1879644"/>
          </a:xfrm>
        </p:grpSpPr>
        <p:sp>
          <p:nvSpPr>
            <p:cNvPr id="12" name="Rectangle 11"/>
            <p:cNvSpPr/>
            <p:nvPr/>
          </p:nvSpPr>
          <p:spPr>
            <a:xfrm>
              <a:off x="276201" y="3925620"/>
              <a:ext cx="3924141" cy="1879644"/>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endParaRPr lang="fr-FR"/>
            </a:p>
          </p:txBody>
        </p:sp>
        <p:pic>
          <p:nvPicPr>
            <p:cNvPr id="2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7276" y="5196748"/>
              <a:ext cx="1980402" cy="4330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 name="Espace réservé du texte 5"/>
            <p:cNvSpPr txBox="1">
              <a:spLocks/>
            </p:cNvSpPr>
            <p:nvPr/>
          </p:nvSpPr>
          <p:spPr>
            <a:xfrm>
              <a:off x="382882" y="3956100"/>
              <a:ext cx="3686198" cy="1190073"/>
            </a:xfrm>
            <a:prstGeom prst="rect">
              <a:avLst/>
            </a:prstGeom>
            <a:extLst/>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defRPr/>
              </a:pPr>
              <a:r>
                <a:rPr lang="fr-FR" sz="2400" dirty="0"/>
                <a:t>« </a:t>
              </a:r>
              <a:r>
                <a:rPr lang="fr-FR" sz="2400" b="1" dirty="0"/>
                <a:t>Mathématiques et sciences : les écoliers français en chute libre</a:t>
              </a:r>
              <a:r>
                <a:rPr lang="fr-FR" sz="2400" dirty="0"/>
                <a:t> »</a:t>
              </a:r>
            </a:p>
            <a:p>
              <a:pPr marL="0" indent="0">
                <a:buNone/>
                <a:defRPr/>
              </a:pPr>
              <a:endParaRPr lang="fr-FR" sz="2000" strike="sngStrike" dirty="0"/>
            </a:p>
          </p:txBody>
        </p:sp>
      </p:grpSp>
      <p:grpSp>
        <p:nvGrpSpPr>
          <p:cNvPr id="29" name="Groupe 28"/>
          <p:cNvGrpSpPr/>
          <p:nvPr/>
        </p:nvGrpSpPr>
        <p:grpSpPr>
          <a:xfrm>
            <a:off x="5960429" y="2420889"/>
            <a:ext cx="4661852" cy="1814581"/>
            <a:chOff x="4436429" y="2420888"/>
            <a:chExt cx="4661852" cy="1814581"/>
          </a:xfrm>
        </p:grpSpPr>
        <p:sp>
          <p:nvSpPr>
            <p:cNvPr id="13" name="Rectangle 12"/>
            <p:cNvSpPr/>
            <p:nvPr/>
          </p:nvSpPr>
          <p:spPr>
            <a:xfrm>
              <a:off x="4436429" y="2420888"/>
              <a:ext cx="4547303" cy="1814581"/>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fr-FR"/>
            </a:p>
          </p:txBody>
        </p:sp>
        <p:pic>
          <p:nvPicPr>
            <p:cNvPr id="22"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b="15907"/>
            <a:stretch/>
          </p:blipFill>
          <p:spPr bwMode="auto">
            <a:xfrm>
              <a:off x="6724296" y="3533214"/>
              <a:ext cx="1876779" cy="6445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6" name="Espace réservé du texte 5"/>
            <p:cNvSpPr txBox="1">
              <a:spLocks/>
            </p:cNvSpPr>
            <p:nvPr/>
          </p:nvSpPr>
          <p:spPr>
            <a:xfrm>
              <a:off x="4587241" y="2420888"/>
              <a:ext cx="4511040" cy="1635495"/>
            </a:xfrm>
            <a:prstGeom prst="rect">
              <a:avLst/>
            </a:prstGeom>
            <a:extLst/>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base">
                <a:spcBef>
                  <a:spcPts val="0"/>
                </a:spcBef>
                <a:buNone/>
              </a:pPr>
              <a:r>
                <a:rPr lang="fr-FR" sz="2000" cap="all" dirty="0"/>
                <a:t>« </a:t>
              </a:r>
              <a:r>
                <a:rPr lang="fr-FR" sz="2400" cap="all" dirty="0"/>
                <a:t>BONNET D'ÂNE</a:t>
              </a:r>
            </a:p>
            <a:p>
              <a:pPr marL="0" indent="0" fontAlgn="base">
                <a:spcBef>
                  <a:spcPts val="0"/>
                </a:spcBef>
                <a:buNone/>
              </a:pPr>
              <a:r>
                <a:rPr lang="fr-FR" sz="2400" b="1" dirty="0"/>
                <a:t>En maths et sciences, les écoliers français tout en bas du classement </a:t>
              </a:r>
              <a:r>
                <a:rPr lang="fr-FR" sz="2000" b="1" dirty="0"/>
                <a:t>»</a:t>
              </a:r>
              <a:endParaRPr lang="fr-FR" sz="3500" dirty="0"/>
            </a:p>
          </p:txBody>
        </p:sp>
      </p:grpSp>
      <p:grpSp>
        <p:nvGrpSpPr>
          <p:cNvPr id="30" name="Groupe 29"/>
          <p:cNvGrpSpPr/>
          <p:nvPr/>
        </p:nvGrpSpPr>
        <p:grpSpPr>
          <a:xfrm>
            <a:off x="5945189" y="4343832"/>
            <a:ext cx="4608262" cy="1482684"/>
            <a:chOff x="4421189" y="4343832"/>
            <a:chExt cx="4608262" cy="1482684"/>
          </a:xfrm>
        </p:grpSpPr>
        <p:sp>
          <p:nvSpPr>
            <p:cNvPr id="11" name="Rectangle 10"/>
            <p:cNvSpPr/>
            <p:nvPr/>
          </p:nvSpPr>
          <p:spPr>
            <a:xfrm>
              <a:off x="4421189" y="4343832"/>
              <a:ext cx="4547302" cy="148268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sp>
          <p:nvSpPr>
            <p:cNvPr id="24" name="Espace réservé du texte 5"/>
            <p:cNvSpPr txBox="1">
              <a:spLocks/>
            </p:cNvSpPr>
            <p:nvPr/>
          </p:nvSpPr>
          <p:spPr>
            <a:xfrm>
              <a:off x="4596114" y="4363927"/>
              <a:ext cx="4433337" cy="1260502"/>
            </a:xfrm>
            <a:prstGeom prst="rect">
              <a:avLst/>
            </a:prstGeom>
            <a:extLst/>
          </p:spPr>
          <p:txBody>
            <a:bodyPr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FR" sz="2400" b="1"/>
                <a:t>« TIMSS 2015 : en maths, des résultats tragiques pour la France »</a:t>
              </a:r>
              <a:endParaRPr lang="fr-FR" sz="2400" b="1" dirty="0"/>
            </a:p>
          </p:txBody>
        </p:sp>
        <p:pic>
          <p:nvPicPr>
            <p:cNvPr id="2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29869" y="5223585"/>
              <a:ext cx="1593971" cy="496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304724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28"/>
                                        </p:tgtEl>
                                        <p:attrNameLst>
                                          <p:attrName>style.visibility</p:attrName>
                                        </p:attrNameLst>
                                      </p:cBhvr>
                                      <p:to>
                                        <p:strVal val="visible"/>
                                      </p:to>
                                    </p:set>
                                    <p:anim calcmode="lin" valueType="num">
                                      <p:cBhvr>
                                        <p:cTn id="13" dur="2000" fill="hold"/>
                                        <p:tgtEl>
                                          <p:spTgt spid="28"/>
                                        </p:tgtEl>
                                        <p:attrNameLst>
                                          <p:attrName>ppt_w</p:attrName>
                                        </p:attrNameLst>
                                      </p:cBhvr>
                                      <p:tavLst>
                                        <p:tav tm="0">
                                          <p:val>
                                            <p:fltVal val="0"/>
                                          </p:val>
                                        </p:tav>
                                        <p:tav tm="100000">
                                          <p:val>
                                            <p:strVal val="#ppt_w"/>
                                          </p:val>
                                        </p:tav>
                                      </p:tavLst>
                                    </p:anim>
                                    <p:anim calcmode="lin" valueType="num">
                                      <p:cBhvr>
                                        <p:cTn id="14" dur="2000" fill="hold"/>
                                        <p:tgtEl>
                                          <p:spTgt spid="28"/>
                                        </p:tgtEl>
                                        <p:attrNameLst>
                                          <p:attrName>ppt_h</p:attrName>
                                        </p:attrNameLst>
                                      </p:cBhvr>
                                      <p:tavLst>
                                        <p:tav tm="0">
                                          <p:val>
                                            <p:fltVal val="0"/>
                                          </p:val>
                                        </p:tav>
                                        <p:tav tm="100000">
                                          <p:val>
                                            <p:strVal val="#ppt_h"/>
                                          </p:val>
                                        </p:tav>
                                      </p:tavLst>
                                    </p:anim>
                                    <p:animEffect transition="in" filter="fade">
                                      <p:cBhvr>
                                        <p:cTn id="15" dur="2000"/>
                                        <p:tgtEl>
                                          <p:spTgt spid="28"/>
                                        </p:tgtEl>
                                      </p:cBhvr>
                                    </p:animEffect>
                                  </p:childTnLst>
                                </p:cTn>
                              </p:par>
                            </p:childTnLst>
                          </p:cTn>
                        </p:par>
                        <p:par>
                          <p:cTn id="16" fill="hold">
                            <p:stCondLst>
                              <p:cond delay="2500"/>
                            </p:stCondLst>
                            <p:childTnLst>
                              <p:par>
                                <p:cTn id="17" presetID="53" presetClass="entr" presetSubtype="16"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1000" fill="hold"/>
                                        <p:tgtEl>
                                          <p:spTgt spid="29"/>
                                        </p:tgtEl>
                                        <p:attrNameLst>
                                          <p:attrName>ppt_w</p:attrName>
                                        </p:attrNameLst>
                                      </p:cBhvr>
                                      <p:tavLst>
                                        <p:tav tm="0">
                                          <p:val>
                                            <p:fltVal val="0"/>
                                          </p:val>
                                        </p:tav>
                                        <p:tav tm="100000">
                                          <p:val>
                                            <p:strVal val="#ppt_w"/>
                                          </p:val>
                                        </p:tav>
                                      </p:tavLst>
                                    </p:anim>
                                    <p:anim calcmode="lin" valueType="num">
                                      <p:cBhvr>
                                        <p:cTn id="20" dur="1000" fill="hold"/>
                                        <p:tgtEl>
                                          <p:spTgt spid="29"/>
                                        </p:tgtEl>
                                        <p:attrNameLst>
                                          <p:attrName>ppt_h</p:attrName>
                                        </p:attrNameLst>
                                      </p:cBhvr>
                                      <p:tavLst>
                                        <p:tav tm="0">
                                          <p:val>
                                            <p:fltVal val="0"/>
                                          </p:val>
                                        </p:tav>
                                        <p:tav tm="100000">
                                          <p:val>
                                            <p:strVal val="#ppt_h"/>
                                          </p:val>
                                        </p:tav>
                                      </p:tavLst>
                                    </p:anim>
                                    <p:animEffect transition="in" filter="fade">
                                      <p:cBhvr>
                                        <p:cTn id="21" dur="1000"/>
                                        <p:tgtEl>
                                          <p:spTgt spid="29"/>
                                        </p:tgtEl>
                                      </p:cBhvr>
                                    </p:animEffect>
                                  </p:childTnLst>
                                </p:cTn>
                              </p:par>
                            </p:childTnLst>
                          </p:cTn>
                        </p:par>
                        <p:par>
                          <p:cTn id="22" fill="hold">
                            <p:stCondLst>
                              <p:cond delay="3500"/>
                            </p:stCondLst>
                            <p:childTnLst>
                              <p:par>
                                <p:cTn id="23" presetID="53" presetClass="entr" presetSubtype="16"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2000" fill="hold"/>
                                        <p:tgtEl>
                                          <p:spTgt spid="31"/>
                                        </p:tgtEl>
                                        <p:attrNameLst>
                                          <p:attrName>ppt_w</p:attrName>
                                        </p:attrNameLst>
                                      </p:cBhvr>
                                      <p:tavLst>
                                        <p:tav tm="0">
                                          <p:val>
                                            <p:fltVal val="0"/>
                                          </p:val>
                                        </p:tav>
                                        <p:tav tm="100000">
                                          <p:val>
                                            <p:strVal val="#ppt_w"/>
                                          </p:val>
                                        </p:tav>
                                      </p:tavLst>
                                    </p:anim>
                                    <p:anim calcmode="lin" valueType="num">
                                      <p:cBhvr>
                                        <p:cTn id="26" dur="2000" fill="hold"/>
                                        <p:tgtEl>
                                          <p:spTgt spid="31"/>
                                        </p:tgtEl>
                                        <p:attrNameLst>
                                          <p:attrName>ppt_h</p:attrName>
                                        </p:attrNameLst>
                                      </p:cBhvr>
                                      <p:tavLst>
                                        <p:tav tm="0">
                                          <p:val>
                                            <p:fltVal val="0"/>
                                          </p:val>
                                        </p:tav>
                                        <p:tav tm="100000">
                                          <p:val>
                                            <p:strVal val="#ppt_h"/>
                                          </p:val>
                                        </p:tav>
                                      </p:tavLst>
                                    </p:anim>
                                    <p:animEffect transition="in" filter="fade">
                                      <p:cBhvr>
                                        <p:cTn id="27" dur="2000"/>
                                        <p:tgtEl>
                                          <p:spTgt spid="31"/>
                                        </p:tgtEl>
                                      </p:cBhvr>
                                    </p:animEffect>
                                  </p:childTnLst>
                                </p:cTn>
                              </p:par>
                            </p:childTnLst>
                          </p:cTn>
                        </p:par>
                        <p:par>
                          <p:cTn id="28" fill="hold">
                            <p:stCondLst>
                              <p:cond delay="5500"/>
                            </p:stCondLst>
                            <p:childTnLst>
                              <p:par>
                                <p:cTn id="29" presetID="53" presetClass="entr" presetSubtype="16" fill="hold" nodeType="after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Effect transition="in" filter="fade">
                                      <p:cBhvr>
                                        <p:cTn id="33"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extLst>
          </p:cNvPr>
          <p:cNvSpPr>
            <a:spLocks noGrp="1"/>
          </p:cNvSpPr>
          <p:nvPr>
            <p:ph type="title"/>
          </p:nvPr>
        </p:nvSpPr>
        <p:spPr>
          <a:xfrm>
            <a:off x="2154239" y="457200"/>
            <a:ext cx="2949575" cy="1600200"/>
          </a:xfrm>
          <a:solidFill>
            <a:schemeClr val="accent2">
              <a:lumMod val="20000"/>
              <a:lumOff val="80000"/>
            </a:schemeClr>
          </a:solidFill>
        </p:spPr>
        <p:txBody>
          <a:bodyPr/>
          <a:lstStyle/>
          <a:p>
            <a:pPr>
              <a:defRPr/>
            </a:pPr>
            <a:r>
              <a:rPr lang="fr-FR" dirty="0"/>
              <a:t>Dès le CE2</a:t>
            </a:r>
          </a:p>
        </p:txBody>
      </p:sp>
      <p:sp>
        <p:nvSpPr>
          <p:cNvPr id="76803" name="Espace réservé du texte 3"/>
          <p:cNvSpPr>
            <a:spLocks noGrp="1"/>
          </p:cNvSpPr>
          <p:nvPr>
            <p:ph type="body" sz="half" idx="2"/>
          </p:nvPr>
        </p:nvSpPr>
        <p:spPr>
          <a:xfrm>
            <a:off x="2154239" y="2057400"/>
            <a:ext cx="2949575" cy="3811588"/>
          </a:xfrm>
        </p:spPr>
        <p:txBody>
          <a:bodyPr/>
          <a:lstStyle/>
          <a:p>
            <a:pPr>
              <a:lnSpc>
                <a:spcPct val="100000"/>
              </a:lnSpc>
            </a:pPr>
            <a:r>
              <a:rPr lang="fr-FR" altLang="fr-FR" sz="1800"/>
              <a:t>A partir du CE2, l’écriture d’égalités en ligne prend plus d’importance pour expliciter des procédures, mais en assurant un lien entre ces écritures et d’autres représentations des calculs.</a:t>
            </a:r>
          </a:p>
          <a:p>
            <a:pPr>
              <a:lnSpc>
                <a:spcPct val="100000"/>
              </a:lnSpc>
            </a:pPr>
            <a:r>
              <a:rPr lang="fr-FR" altLang="fr-FR" sz="1800"/>
              <a:t>Exemple : La multiplication d’un nombre par un multiple simple de 10 ou de 100 est exprimée de diverses manières (extrait du guide de l’enseignant CE2).</a:t>
            </a:r>
          </a:p>
          <a:p>
            <a:endParaRPr lang="fr-FR" altLang="fr-FR" smtClean="0"/>
          </a:p>
        </p:txBody>
      </p:sp>
      <p:pic>
        <p:nvPicPr>
          <p:cNvPr id="76804" name="Espace réservé du contenu 6"/>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5375275" y="549276"/>
            <a:ext cx="4897438" cy="2722563"/>
          </a:xfrm>
          <a:ln w="38100">
            <a:solidFill>
              <a:schemeClr val="accent1"/>
            </a:solidFill>
            <a:miter lim="800000"/>
            <a:headEnd/>
            <a:tailEnd/>
          </a:ln>
        </p:spPr>
      </p:pic>
      <p:pic>
        <p:nvPicPr>
          <p:cNvPr id="76805" name="Imag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48301" y="3511551"/>
            <a:ext cx="4691063" cy="102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6806" name="Image 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486401" y="5811838"/>
            <a:ext cx="4691063"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à coins arrondis 13">
            <a:extLst>
              <a:ext uri="{FF2B5EF4-FFF2-40B4-BE49-F238E27FC236}"/>
            </a:extLst>
          </p:cNvPr>
          <p:cNvSpPr/>
          <p:nvPr/>
        </p:nvSpPr>
        <p:spPr>
          <a:xfrm>
            <a:off x="5448300" y="3500438"/>
            <a:ext cx="431800" cy="10287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15" name="Rectangle à coins arrondis 14">
            <a:extLst>
              <a:ext uri="{FF2B5EF4-FFF2-40B4-BE49-F238E27FC236}"/>
            </a:extLst>
          </p:cNvPr>
          <p:cNvSpPr/>
          <p:nvPr/>
        </p:nvSpPr>
        <p:spPr>
          <a:xfrm>
            <a:off x="5486400" y="5802313"/>
            <a:ext cx="4719638" cy="436562"/>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fr-FR"/>
          </a:p>
        </p:txBody>
      </p:sp>
      <p:sp>
        <p:nvSpPr>
          <p:cNvPr id="76809" name="ZoneTexte 15"/>
          <p:cNvSpPr txBox="1">
            <a:spLocks noChangeArrowheads="1"/>
          </p:cNvSpPr>
          <p:nvPr/>
        </p:nvSpPr>
        <p:spPr bwMode="auto">
          <a:xfrm>
            <a:off x="6497639" y="4473575"/>
            <a:ext cx="302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a:t>10 fois </a:t>
            </a:r>
            <a:r>
              <a:rPr lang="fr-FR" altLang="fr-FR">
                <a:solidFill>
                  <a:srgbClr val="FF0000"/>
                </a:solidFill>
              </a:rPr>
              <a:t>2 fois 43</a:t>
            </a:r>
          </a:p>
        </p:txBody>
      </p:sp>
      <p:sp>
        <p:nvSpPr>
          <p:cNvPr id="76810" name="ZoneTexte 16"/>
          <p:cNvSpPr txBox="1">
            <a:spLocks noChangeArrowheads="1"/>
          </p:cNvSpPr>
          <p:nvPr/>
        </p:nvSpPr>
        <p:spPr bwMode="auto">
          <a:xfrm>
            <a:off x="6513514" y="5268913"/>
            <a:ext cx="302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fr-FR" altLang="fr-FR"/>
              <a:t>2 fois </a:t>
            </a:r>
            <a:r>
              <a:rPr lang="fr-FR" altLang="fr-FR">
                <a:solidFill>
                  <a:srgbClr val="FF0000"/>
                </a:solidFill>
              </a:rPr>
              <a:t>10 fois 43</a:t>
            </a:r>
          </a:p>
        </p:txBody>
      </p:sp>
      <p:sp>
        <p:nvSpPr>
          <p:cNvPr id="4" name="Espace réservé du numéro de diapositive 3"/>
          <p:cNvSpPr>
            <a:spLocks noGrp="1"/>
          </p:cNvSpPr>
          <p:nvPr>
            <p:ph type="sldNum" sz="quarter" idx="12"/>
          </p:nvPr>
        </p:nvSpPr>
        <p:spPr/>
        <p:txBody>
          <a:bodyPr/>
          <a:lstStyle/>
          <a:p>
            <a:fld id="{FF2F47E0-9ACB-419A-ADF4-56958805FF84}" type="slidenum">
              <a:rPr lang="fr-FR" smtClean="0"/>
              <a:t>50</a:t>
            </a:fld>
            <a:endParaRPr lang="fr-FR"/>
          </a:p>
        </p:txBody>
      </p:sp>
    </p:spTree>
    <p:extLst>
      <p:ext uri="{BB962C8B-B14F-4D97-AF65-F5344CB8AC3E}">
        <p14:creationId xmlns:p14="http://schemas.microsoft.com/office/powerpoint/2010/main" val="3033231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b="1" dirty="0" smtClean="0"/>
              <a:t/>
            </a:r>
            <a:br>
              <a:rPr lang="fr-FR" b="1" dirty="0" smtClean="0"/>
            </a:br>
            <a:r>
              <a:rPr lang="fr-FR" b="1" dirty="0" smtClean="0"/>
              <a:t>Les enjeux du calcul à l’école primaire:</a:t>
            </a:r>
            <a:r>
              <a:rPr lang="fr-FR" b="1" dirty="0"/>
              <a:t/>
            </a:r>
            <a:br>
              <a:rPr lang="fr-FR" b="1" dirty="0"/>
            </a:br>
            <a:r>
              <a:rPr lang="fr-FR" sz="3100" b="1" i="1" dirty="0" smtClean="0"/>
              <a:t>(réf: CNESCO JP FISHER)</a:t>
            </a:r>
            <a:r>
              <a:rPr lang="fr-FR" b="1" dirty="0"/>
              <a:t/>
            </a:r>
            <a:br>
              <a:rPr lang="fr-FR" b="1" dirty="0"/>
            </a:br>
            <a:endParaRPr lang="fr-FR" dirty="0"/>
          </a:p>
        </p:txBody>
      </p:sp>
      <p:sp>
        <p:nvSpPr>
          <p:cNvPr id="3" name="Espace réservé du contenu 2"/>
          <p:cNvSpPr>
            <a:spLocks noGrp="1"/>
          </p:cNvSpPr>
          <p:nvPr>
            <p:ph idx="1"/>
          </p:nvPr>
        </p:nvSpPr>
        <p:spPr/>
        <p:txBody>
          <a:bodyPr>
            <a:normAutofit fontScale="92500" lnSpcReduction="10000"/>
          </a:bodyPr>
          <a:lstStyle/>
          <a:p>
            <a:pPr marL="0" indent="0">
              <a:buNone/>
            </a:pPr>
            <a:r>
              <a:rPr lang="fr-FR" dirty="0" smtClean="0"/>
              <a:t>Constat: les </a:t>
            </a:r>
            <a:r>
              <a:rPr lang="fr-FR" b="1" dirty="0"/>
              <a:t>techniques opératoires</a:t>
            </a:r>
            <a:r>
              <a:rPr lang="fr-FR" dirty="0"/>
              <a:t>, en particulier posées, ne sont parfois pas réellement comprises, mais se transforment en </a:t>
            </a:r>
            <a:r>
              <a:rPr lang="fr-FR" b="1" dirty="0"/>
              <a:t>activités répétées systématiquement et aveuglément</a:t>
            </a:r>
            <a:r>
              <a:rPr lang="fr-FR" dirty="0"/>
              <a:t>.</a:t>
            </a:r>
          </a:p>
          <a:p>
            <a:r>
              <a:rPr lang="fr-FR" dirty="0"/>
              <a:t>Si le calcul posé est logique pour certaines opérations comme la multiplication, il peut, dans le cas de la soustraction, conduire l’élève à la </a:t>
            </a:r>
            <a:r>
              <a:rPr lang="fr-FR" b="1" dirty="0"/>
              <a:t>confusion car il ne respecte pas les règles de calcul enseignées précédemment</a:t>
            </a:r>
            <a:r>
              <a:rPr lang="fr-FR" dirty="0"/>
              <a:t> ; l’</a:t>
            </a:r>
            <a:r>
              <a:rPr lang="fr-FR" b="1" dirty="0"/>
              <a:t>apprentissage du calcul mental est dans ce cas préférable</a:t>
            </a:r>
            <a:r>
              <a:rPr lang="fr-FR" dirty="0"/>
              <a:t>.</a:t>
            </a:r>
          </a:p>
          <a:p>
            <a:r>
              <a:rPr lang="fr-FR" dirty="0"/>
              <a:t>L’introduction des </a:t>
            </a:r>
            <a:r>
              <a:rPr lang="fr-FR" b="1" dirty="0"/>
              <a:t>différentes opérations doit suivre l’ordre logique découlant des liens entre ces opérations</a:t>
            </a:r>
            <a:r>
              <a:rPr lang="fr-FR" dirty="0"/>
              <a:t> : l’addition et la soustraction doivent être enseignées simultanément et en premier lieu, suivies de la multiplication et de la division.</a:t>
            </a:r>
            <a:endParaRPr lang="fr-FR" dirty="0">
              <a:effectLst/>
            </a:endParaRP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51</a:t>
            </a:fld>
            <a:endParaRPr lang="fr-FR"/>
          </a:p>
        </p:txBody>
      </p:sp>
    </p:spTree>
    <p:extLst>
      <p:ext uri="{BB962C8B-B14F-4D97-AF65-F5344CB8AC3E}">
        <p14:creationId xmlns:p14="http://schemas.microsoft.com/office/powerpoint/2010/main" val="24223891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20506" y="618978"/>
            <a:ext cx="11211950" cy="394349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fr-FR" b="1" i="1" dirty="0" smtClean="0"/>
              <a:t>En conclusion :</a:t>
            </a:r>
            <a:br>
              <a:rPr lang="fr-FR" b="1" i="1" dirty="0" smtClean="0"/>
            </a:br>
            <a:r>
              <a:rPr lang="fr-FR" b="1" dirty="0" smtClean="0"/>
              <a:t>les préconisations</a:t>
            </a:r>
            <a:r>
              <a:rPr lang="fr-FR" dirty="0"/>
              <a:t/>
            </a:r>
            <a:br>
              <a:rPr lang="fr-FR" dirty="0"/>
            </a:br>
            <a:r>
              <a:rPr lang="fr-FR" dirty="0"/>
              <a:t/>
            </a:r>
            <a:br>
              <a:rPr lang="fr-FR" dirty="0"/>
            </a:br>
            <a:endParaRPr lang="fr-FR" b="1" dirty="0"/>
          </a:p>
        </p:txBody>
      </p:sp>
      <p:sp>
        <p:nvSpPr>
          <p:cNvPr id="3" name="Espace réservé du texte 2"/>
          <p:cNvSpPr>
            <a:spLocks noGrp="1"/>
          </p:cNvSpPr>
          <p:nvPr>
            <p:ph type="body" idx="1"/>
          </p:nvPr>
        </p:nvSpPr>
        <p:spPr>
          <a:xfrm>
            <a:off x="520506" y="4562475"/>
            <a:ext cx="11211950" cy="1500187"/>
          </a:xfrm>
          <a:pattFill prst="pct25">
            <a:fgClr>
              <a:schemeClr val="accent1">
                <a:lumMod val="60000"/>
                <a:lumOff val="40000"/>
              </a:schemeClr>
            </a:fgClr>
            <a:bgClr>
              <a:schemeClr val="bg1"/>
            </a:bgClr>
          </a:pattFill>
        </p:spPr>
        <p:txBody>
          <a:bodyPr>
            <a:normAutofit/>
          </a:bodyPr>
          <a:lstStyle/>
          <a:p>
            <a:pPr algn="r"/>
            <a:endParaRPr lang="fr-FR" sz="3200" dirty="0" smtClean="0"/>
          </a:p>
          <a:p>
            <a:pPr algn="r"/>
            <a:r>
              <a:rPr lang="fr-FR" sz="3200" b="1" dirty="0" smtClean="0">
                <a:solidFill>
                  <a:schemeClr val="tx1"/>
                </a:solidFill>
              </a:rPr>
              <a:t>Intervention à partir de conférence de consensus du CNESCO</a:t>
            </a:r>
            <a:endParaRPr lang="fr-FR" sz="3200" b="1" dirty="0">
              <a:solidFill>
                <a:schemeClr val="tx1"/>
              </a:solidFill>
            </a:endParaRP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52</a:t>
            </a:fld>
            <a:endParaRPr lang="fr-FR"/>
          </a:p>
        </p:txBody>
      </p:sp>
    </p:spTree>
    <p:extLst>
      <p:ext uri="{BB962C8B-B14F-4D97-AF65-F5344CB8AC3E}">
        <p14:creationId xmlns:p14="http://schemas.microsoft.com/office/powerpoint/2010/main" val="864551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b="1" dirty="0"/>
              <a:t>Les recommandations du </a:t>
            </a:r>
            <a:r>
              <a:rPr lang="fr-FR" b="1" dirty="0" smtClean="0"/>
              <a:t>CNESCO</a:t>
            </a:r>
            <a:endParaRPr lang="fr-FR" dirty="0"/>
          </a:p>
        </p:txBody>
      </p:sp>
      <p:sp>
        <p:nvSpPr>
          <p:cNvPr id="3" name="Espace réservé du contenu 2"/>
          <p:cNvSpPr>
            <a:spLocks noGrp="1"/>
          </p:cNvSpPr>
          <p:nvPr>
            <p:ph idx="1"/>
          </p:nvPr>
        </p:nvSpPr>
        <p:spPr>
          <a:xfrm>
            <a:off x="838200" y="1223888"/>
            <a:ext cx="10515600" cy="5634111"/>
          </a:xfrm>
        </p:spPr>
        <p:txBody>
          <a:bodyPr>
            <a:normAutofit fontScale="70000" lnSpcReduction="20000"/>
          </a:bodyPr>
          <a:lstStyle/>
          <a:p>
            <a:pPr marL="0" indent="0">
              <a:buNone/>
            </a:pPr>
            <a:r>
              <a:rPr lang="fr-FR" sz="4600" b="1" i="1" dirty="0" smtClean="0"/>
              <a:t>Faire </a:t>
            </a:r>
            <a:r>
              <a:rPr lang="fr-FR" sz="4600" b="1" i="1" dirty="0"/>
              <a:t>évoluer les pratiques quotidiennes </a:t>
            </a:r>
            <a:endParaRPr lang="fr-FR" sz="1000" b="1" i="1" dirty="0" smtClean="0"/>
          </a:p>
          <a:p>
            <a:pPr marL="0" indent="0" algn="ctr">
              <a:buNone/>
            </a:pPr>
            <a:r>
              <a:rPr lang="fr-FR" sz="5100" b="1" dirty="0" smtClean="0"/>
              <a:t>Réflexion sur la place et l’utilisation des fichiers </a:t>
            </a:r>
          </a:p>
          <a:p>
            <a:pPr marL="0" indent="0">
              <a:buNone/>
            </a:pPr>
            <a:r>
              <a:rPr lang="fr-FR" sz="3500" b="1" dirty="0" smtClean="0"/>
              <a:t>1- Développer </a:t>
            </a:r>
            <a:r>
              <a:rPr lang="fr-FR" sz="3500" b="1" dirty="0"/>
              <a:t>la manipulation d’objets tout au long du primaire, et pas seulement en maternelle </a:t>
            </a:r>
            <a:endParaRPr lang="fr-FR" sz="3500" dirty="0"/>
          </a:p>
          <a:p>
            <a:pPr marL="0" lvl="0" indent="0">
              <a:buNone/>
            </a:pPr>
            <a:r>
              <a:rPr lang="fr-FR" sz="3500" dirty="0" smtClean="0"/>
              <a:t>2- </a:t>
            </a:r>
            <a:r>
              <a:rPr lang="fr-FR" sz="3500" b="1" dirty="0" smtClean="0"/>
              <a:t>S’appuyer </a:t>
            </a:r>
            <a:r>
              <a:rPr lang="fr-FR" sz="3500" b="1" dirty="0"/>
              <a:t>sur l’oral avant de passer à des écritures symboliques </a:t>
            </a:r>
            <a:endParaRPr lang="fr-FR" sz="3500" dirty="0"/>
          </a:p>
          <a:p>
            <a:pPr marL="0" lvl="0" indent="0">
              <a:buNone/>
            </a:pPr>
            <a:r>
              <a:rPr lang="fr-FR" sz="3500" dirty="0" smtClean="0"/>
              <a:t>3 - </a:t>
            </a:r>
            <a:r>
              <a:rPr lang="fr-FR" sz="3500" b="1" dirty="0"/>
              <a:t>Ne pas attendre la maîtrise parfaite d’une notion pour en aborder une nouvelle avec les élèves </a:t>
            </a:r>
            <a:endParaRPr lang="fr-FR" sz="3500" dirty="0"/>
          </a:p>
          <a:p>
            <a:pPr marL="0" lvl="0" indent="0">
              <a:buNone/>
            </a:pPr>
            <a:r>
              <a:rPr lang="fr-FR" sz="3500" dirty="0" smtClean="0"/>
              <a:t>4 - </a:t>
            </a:r>
            <a:r>
              <a:rPr lang="fr-FR" sz="3500" b="1" dirty="0"/>
              <a:t>Insister davantage sur l’apprentissage des tables d’addition et de multiplication </a:t>
            </a:r>
            <a:endParaRPr lang="fr-FR" sz="3500" dirty="0"/>
          </a:p>
          <a:p>
            <a:pPr marL="0" lvl="0" indent="0">
              <a:buNone/>
            </a:pPr>
            <a:r>
              <a:rPr lang="fr-FR" sz="3500" dirty="0" smtClean="0"/>
              <a:t>5 - </a:t>
            </a:r>
            <a:r>
              <a:rPr lang="fr-FR" sz="3500" b="1" dirty="0" smtClean="0"/>
              <a:t>Privilégier </a:t>
            </a:r>
            <a:r>
              <a:rPr lang="fr-FR" sz="3500" b="1" dirty="0"/>
              <a:t>le calcul mental par rapport au calcul posé (à l’écrit) </a:t>
            </a:r>
            <a:endParaRPr lang="fr-FR" sz="3500" dirty="0"/>
          </a:p>
          <a:p>
            <a:pPr marL="0" lvl="0" indent="0">
              <a:buNone/>
            </a:pPr>
            <a:r>
              <a:rPr lang="fr-FR" sz="3500" dirty="0" smtClean="0"/>
              <a:t>6 - </a:t>
            </a:r>
            <a:r>
              <a:rPr lang="fr-FR" sz="3500" b="1" dirty="0"/>
              <a:t>Faire dire à l’élève comment il a fait pour arriver à son résultat </a:t>
            </a:r>
            <a:endParaRPr lang="fr-FR" sz="3500" dirty="0"/>
          </a:p>
          <a:p>
            <a:pPr marL="0" lvl="0" indent="0">
              <a:buNone/>
            </a:pPr>
            <a:r>
              <a:rPr lang="fr-FR" sz="3500" dirty="0" smtClean="0"/>
              <a:t>7 - </a:t>
            </a:r>
            <a:r>
              <a:rPr lang="fr-FR" sz="3500" b="1" dirty="0" smtClean="0"/>
              <a:t>Associer </a:t>
            </a:r>
            <a:r>
              <a:rPr lang="fr-FR" sz="3500" b="1" dirty="0"/>
              <a:t>l’apprentissage des techniques opératoires à la compréhension des nombres </a:t>
            </a:r>
            <a:endParaRPr lang="fr-FR" sz="3500" b="1" dirty="0" smtClean="0"/>
          </a:p>
          <a:p>
            <a:pPr marL="0" indent="0">
              <a:buNone/>
            </a:pPr>
            <a:r>
              <a:rPr lang="fr-FR" sz="3500" b="1" dirty="0" smtClean="0"/>
              <a:t>8 - </a:t>
            </a:r>
            <a:r>
              <a:rPr lang="fr-FR" sz="4600" dirty="0"/>
              <a:t>Partager avec les parents des occasions d’apprentissage </a:t>
            </a:r>
          </a:p>
          <a:p>
            <a:pPr marL="0" lvl="0" indent="0">
              <a:buNone/>
            </a:pPr>
            <a:endParaRPr lang="fr-FR" sz="3500" b="1" dirty="0" smtClean="0"/>
          </a:p>
          <a:p>
            <a:pPr marL="0" lvl="0" indent="0">
              <a:buNone/>
            </a:pPr>
            <a:endParaRPr lang="fr-FR" sz="3500" dirty="0"/>
          </a:p>
          <a:p>
            <a:endParaRPr lang="fr-FR"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53</a:t>
            </a:fld>
            <a:endParaRPr lang="fr-FR"/>
          </a:p>
        </p:txBody>
      </p:sp>
    </p:spTree>
    <p:extLst>
      <p:ext uri="{BB962C8B-B14F-4D97-AF65-F5344CB8AC3E}">
        <p14:creationId xmlns:p14="http://schemas.microsoft.com/office/powerpoint/2010/main" val="3505598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61183" y="1294227"/>
            <a:ext cx="11211950" cy="3943497"/>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r>
              <a:rPr lang="fr-FR" sz="6600" b="1" dirty="0" smtClean="0"/>
              <a:t>Pour poursuivre la réflexion : </a:t>
            </a:r>
            <a:r>
              <a:rPr lang="fr-FR" sz="5300" b="1" i="1" dirty="0" smtClean="0"/>
              <a:t/>
            </a:r>
            <a:br>
              <a:rPr lang="fr-FR" sz="5300" b="1" i="1" dirty="0" smtClean="0"/>
            </a:br>
            <a:r>
              <a:rPr lang="fr-FR" sz="5300" b="1" i="1" dirty="0" smtClean="0"/>
              <a:t/>
            </a:r>
            <a:br>
              <a:rPr lang="fr-FR" sz="5300" b="1" i="1" dirty="0" smtClean="0"/>
            </a:br>
            <a:r>
              <a:rPr lang="fr-FR" sz="3200" b="1" i="1" dirty="0" smtClean="0"/>
              <a:t>- des pistes pour la mise en oeuvre</a:t>
            </a:r>
            <a:br>
              <a:rPr lang="fr-FR" sz="3200" b="1" i="1" dirty="0" smtClean="0"/>
            </a:br>
            <a:r>
              <a:rPr lang="fr-FR" sz="3200" b="1" i="1" dirty="0" smtClean="0"/>
              <a:t>  un travail d’équipe à Argenteuil – école     	Jean-Jacques ROUSSEAU</a:t>
            </a:r>
            <a:endParaRPr lang="fr-FR" sz="3600" b="1" i="1" dirty="0"/>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54</a:t>
            </a:fld>
            <a:endParaRPr lang="fr-FR"/>
          </a:p>
        </p:txBody>
      </p:sp>
    </p:spTree>
    <p:extLst>
      <p:ext uri="{BB962C8B-B14F-4D97-AF65-F5344CB8AC3E}">
        <p14:creationId xmlns:p14="http://schemas.microsoft.com/office/powerpoint/2010/main" val="265808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perspectives pédagogiques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9280" y="538163"/>
            <a:ext cx="1905000" cy="1152525"/>
          </a:xfrm>
        </p:spPr>
      </p:pic>
      <p:sp>
        <p:nvSpPr>
          <p:cNvPr id="3" name="Rectangle 2"/>
          <p:cNvSpPr/>
          <p:nvPr/>
        </p:nvSpPr>
        <p:spPr>
          <a:xfrm>
            <a:off x="3048000" y="2967335"/>
            <a:ext cx="7840394" cy="1938992"/>
          </a:xfrm>
          <a:prstGeom prst="rect">
            <a:avLst/>
          </a:prstGeom>
        </p:spPr>
        <p:txBody>
          <a:bodyPr wrap="square">
            <a:spAutoFit/>
          </a:bodyPr>
          <a:lstStyle/>
          <a:p>
            <a:r>
              <a:rPr lang="fr-FR" sz="4000" dirty="0"/>
              <a:t>Un exemple de stratégie d’équipe </a:t>
            </a:r>
          </a:p>
          <a:p>
            <a:endParaRPr lang="fr-FR" sz="4000" dirty="0"/>
          </a:p>
          <a:p>
            <a:r>
              <a:rPr lang="fr-FR" altLang="fr-FR" sz="4000" dirty="0">
                <a:latin typeface="Arial" panose="020B0604020202020204" pitchFamily="34" charset="0"/>
              </a:rPr>
              <a:t>l’école JJ Rousseau d’Argenteuil</a:t>
            </a:r>
            <a:endParaRPr lang="fr-FR" sz="4000" dirty="0"/>
          </a:p>
        </p:txBody>
      </p:sp>
      <p:sp>
        <p:nvSpPr>
          <p:cNvPr id="6" name="Espace réservé du numéro de diapositive 5"/>
          <p:cNvSpPr>
            <a:spLocks noGrp="1"/>
          </p:cNvSpPr>
          <p:nvPr>
            <p:ph type="sldNum" sz="quarter" idx="12"/>
          </p:nvPr>
        </p:nvSpPr>
        <p:spPr/>
        <p:txBody>
          <a:bodyPr/>
          <a:lstStyle/>
          <a:p>
            <a:fld id="{FF2F47E0-9ACB-419A-ADF4-56958805FF84}" type="slidenum">
              <a:rPr lang="fr-FR" smtClean="0"/>
              <a:t>55</a:t>
            </a:fld>
            <a:endParaRPr lang="fr-FR"/>
          </a:p>
        </p:txBody>
      </p:sp>
    </p:spTree>
    <p:extLst>
      <p:ext uri="{BB962C8B-B14F-4D97-AF65-F5344CB8AC3E}">
        <p14:creationId xmlns:p14="http://schemas.microsoft.com/office/powerpoint/2010/main" val="425979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perspectives pédagogiques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9280" y="538163"/>
            <a:ext cx="1905000" cy="1152525"/>
          </a:xfrm>
        </p:spPr>
      </p:pic>
      <p:sp>
        <p:nvSpPr>
          <p:cNvPr id="5" name="Rectangle 4"/>
          <p:cNvSpPr/>
          <p:nvPr/>
        </p:nvSpPr>
        <p:spPr>
          <a:xfrm>
            <a:off x="731520" y="1859340"/>
            <a:ext cx="10255348" cy="4154984"/>
          </a:xfrm>
          <a:prstGeom prst="rect">
            <a:avLst/>
          </a:prstGeom>
        </p:spPr>
        <p:txBody>
          <a:bodyPr wrap="square">
            <a:spAutoFit/>
          </a:bodyPr>
          <a:lstStyle/>
          <a:p>
            <a:endParaRPr lang="fr-FR" dirty="0" smtClean="0"/>
          </a:p>
          <a:p>
            <a:r>
              <a:rPr lang="fr-FR" sz="2400" b="1" dirty="0" smtClean="0"/>
              <a:t>Une organisation ritualisée : </a:t>
            </a:r>
          </a:p>
          <a:p>
            <a:r>
              <a:rPr lang="fr-FR" sz="2400" b="1" dirty="0" smtClean="0"/>
              <a:t>exemple en CP-CE1 : les ateliers du matin</a:t>
            </a:r>
            <a:endParaRPr lang="fr-FR" sz="2400" b="1" dirty="0"/>
          </a:p>
          <a:p>
            <a:endParaRPr lang="fr-FR" dirty="0" smtClean="0"/>
          </a:p>
          <a:p>
            <a:r>
              <a:rPr lang="fr-FR" dirty="0" smtClean="0"/>
              <a:t>Les </a:t>
            </a:r>
            <a:r>
              <a:rPr lang="fr-FR" dirty="0"/>
              <a:t>élèves d’Ingrid, en classe de CP-CE1, arrivent et s’installent dans les ateliers du matin.</a:t>
            </a:r>
          </a:p>
          <a:p>
            <a:pPr>
              <a:buFont typeface="Arial" panose="020B0604020202020204" pitchFamily="34" charset="0"/>
              <a:buChar char="•"/>
            </a:pPr>
            <a:r>
              <a:rPr lang="fr-FR" dirty="0" smtClean="0"/>
              <a:t> Cinq </a:t>
            </a:r>
            <a:r>
              <a:rPr lang="fr-FR" dirty="0"/>
              <a:t>élèves réunis autour de l ‘enseignante apprennent à lire l’heure.</a:t>
            </a:r>
          </a:p>
          <a:p>
            <a:pPr>
              <a:buFont typeface="Arial" panose="020B0604020202020204" pitchFamily="34" charset="0"/>
              <a:buChar char="•"/>
            </a:pPr>
            <a:r>
              <a:rPr lang="fr-FR" dirty="0" smtClean="0"/>
              <a:t> D’autres</a:t>
            </a:r>
            <a:r>
              <a:rPr lang="fr-FR" dirty="0"/>
              <a:t>, en autonomie, s’affairent à construire le château des nombres; ils repèrent et mémorisent les récurrences dans l’écriture chiffrée et dans l’écriture en mots des nombres de 0 à 99. </a:t>
            </a:r>
          </a:p>
          <a:p>
            <a:pPr>
              <a:buFont typeface="Arial" panose="020B0604020202020204" pitchFamily="34" charset="0"/>
              <a:buChar char="•"/>
            </a:pPr>
            <a:r>
              <a:rPr lang="fr-FR" dirty="0" smtClean="0"/>
              <a:t> Dans </a:t>
            </a:r>
            <a:r>
              <a:rPr lang="fr-FR" dirty="0"/>
              <a:t>un autre atelier, celui de “la marchande”, les élèves, rassemblés autour d’une caisse enregistreuse s'entraînent à faire des échanges de monnaie</a:t>
            </a:r>
            <a:r>
              <a:rPr lang="fr-FR" dirty="0" smtClean="0"/>
              <a:t>.</a:t>
            </a:r>
          </a:p>
          <a:p>
            <a:pPr>
              <a:buFont typeface="Arial" panose="020B0604020202020204" pitchFamily="34" charset="0"/>
              <a:buChar char="•"/>
            </a:pPr>
            <a:endParaRPr lang="fr-FR" dirty="0" smtClean="0"/>
          </a:p>
          <a:p>
            <a:r>
              <a:rPr lang="fr-FR" dirty="0" smtClean="0"/>
              <a:t>Lien : http</a:t>
            </a:r>
            <a:r>
              <a:rPr lang="fr-FR" dirty="0"/>
              <a:t>://centre-alain-savary.ens-lyon.fr/CAS/education-prioritaire/ressources/theme-1-perspectives-pedagogiques-et-educatives/travailler-sur-ce-qui-donnent-lieu-a-de-fortes-inegalites/mathematiques-en-education-prioritaire/reportage-argenteuil/du-cote-des-enseignants/ingrid-cp-ce1</a:t>
            </a:r>
          </a:p>
        </p:txBody>
      </p:sp>
      <p:sp>
        <p:nvSpPr>
          <p:cNvPr id="6" name="Espace réservé du numéro de diapositive 5"/>
          <p:cNvSpPr>
            <a:spLocks noGrp="1"/>
          </p:cNvSpPr>
          <p:nvPr>
            <p:ph type="sldNum" sz="quarter" idx="12"/>
          </p:nvPr>
        </p:nvSpPr>
        <p:spPr/>
        <p:txBody>
          <a:bodyPr/>
          <a:lstStyle/>
          <a:p>
            <a:fld id="{FF2F47E0-9ACB-419A-ADF4-56958805FF84}" type="slidenum">
              <a:rPr lang="fr-FR" smtClean="0"/>
              <a:t>56</a:t>
            </a:fld>
            <a:endParaRPr lang="fr-FR"/>
          </a:p>
        </p:txBody>
      </p:sp>
    </p:spTree>
    <p:extLst>
      <p:ext uri="{BB962C8B-B14F-4D97-AF65-F5344CB8AC3E}">
        <p14:creationId xmlns:p14="http://schemas.microsoft.com/office/powerpoint/2010/main" val="37645282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perspectives pédagogiques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9280" y="538163"/>
            <a:ext cx="1905000" cy="1152525"/>
          </a:xfrm>
        </p:spPr>
      </p:pic>
      <p:sp>
        <p:nvSpPr>
          <p:cNvPr id="6" name="Rectangle 5"/>
          <p:cNvSpPr/>
          <p:nvPr/>
        </p:nvSpPr>
        <p:spPr>
          <a:xfrm>
            <a:off x="381001" y="1497966"/>
            <a:ext cx="11501511" cy="5324535"/>
          </a:xfrm>
          <a:prstGeom prst="rect">
            <a:avLst/>
          </a:prstGeom>
        </p:spPr>
        <p:txBody>
          <a:bodyPr wrap="square">
            <a:spAutoFit/>
          </a:bodyPr>
          <a:lstStyle/>
          <a:p>
            <a:pPr lvl="0" algn="ctr" eaLnBrk="0" fontAlgn="base" hangingPunct="0">
              <a:spcBef>
                <a:spcPct val="0"/>
              </a:spcBef>
              <a:spcAft>
                <a:spcPct val="0"/>
              </a:spcAft>
            </a:pPr>
            <a:endParaRPr lang="fr-FR" altLang="fr-FR" sz="2000" b="1" i="1" dirty="0" smtClean="0">
              <a:latin typeface="Arial" panose="020B0604020202020204" pitchFamily="34" charset="0"/>
            </a:endParaRPr>
          </a:p>
          <a:p>
            <a:pPr lvl="0" algn="ctr" eaLnBrk="0" fontAlgn="base" hangingPunct="0">
              <a:spcBef>
                <a:spcPct val="0"/>
              </a:spcBef>
              <a:spcAft>
                <a:spcPct val="0"/>
              </a:spcAft>
            </a:pPr>
            <a:r>
              <a:rPr lang="fr-FR" altLang="fr-FR" sz="2800" b="1" dirty="0" smtClean="0">
                <a:latin typeface="Arial" panose="020B0604020202020204" pitchFamily="34" charset="0"/>
              </a:rPr>
              <a:t>Résolution de problèmes : un travail d’équipe du CP au CM2</a:t>
            </a:r>
            <a:endParaRPr lang="fr-FR" altLang="fr-FR" sz="2800" b="1" dirty="0">
              <a:latin typeface="Arial" panose="020B0604020202020204" pitchFamily="34" charset="0"/>
            </a:endParaRPr>
          </a:p>
          <a:p>
            <a:pPr lvl="0" algn="ctr" eaLnBrk="0" fontAlgn="base" hangingPunct="0">
              <a:spcBef>
                <a:spcPct val="0"/>
              </a:spcBef>
              <a:spcAft>
                <a:spcPct val="0"/>
              </a:spcAft>
            </a:pPr>
            <a:r>
              <a:rPr lang="fr-FR" altLang="fr-FR" sz="2000" b="1" i="1" dirty="0" smtClean="0">
                <a:latin typeface="Arial" panose="020B0604020202020204" pitchFamily="34" charset="0"/>
              </a:rPr>
              <a:t>"La </a:t>
            </a:r>
            <a:r>
              <a:rPr lang="fr-FR" altLang="fr-FR" sz="2000" b="1" i="1" dirty="0">
                <a:latin typeface="Arial" panose="020B0604020202020204" pitchFamily="34" charset="0"/>
              </a:rPr>
              <a:t>pratique régulière que nous mettons en place vise à développer l'efficacité des procédures des élèves </a:t>
            </a:r>
            <a:r>
              <a:rPr lang="fr-FR" altLang="fr-FR" sz="2000" b="1" i="1" dirty="0" smtClean="0">
                <a:latin typeface="Arial" panose="020B0604020202020204" pitchFamily="34" charset="0"/>
              </a:rPr>
              <a:t>et </a:t>
            </a:r>
            <a:r>
              <a:rPr lang="fr-FR" altLang="fr-FR" sz="2000" b="1" i="1" dirty="0">
                <a:latin typeface="Arial" panose="020B0604020202020204" pitchFamily="34" charset="0"/>
              </a:rPr>
              <a:t>leur automatisation</a:t>
            </a:r>
            <a:r>
              <a:rPr lang="fr-FR" altLang="fr-FR" sz="2000" b="1" i="1" dirty="0" smtClean="0">
                <a:latin typeface="Arial" panose="020B0604020202020204" pitchFamily="34" charset="0"/>
              </a:rPr>
              <a:t>. »</a:t>
            </a:r>
            <a:endParaRPr lang="fr-FR" altLang="fr-FR" dirty="0" smtClean="0">
              <a:latin typeface="Arial" panose="020B0604020202020204" pitchFamily="34" charset="0"/>
            </a:endParaRPr>
          </a:p>
          <a:p>
            <a:pPr lvl="0" eaLnBrk="0" fontAlgn="base" hangingPunct="0">
              <a:spcBef>
                <a:spcPct val="0"/>
              </a:spcBef>
              <a:spcAft>
                <a:spcPct val="0"/>
              </a:spcAft>
            </a:pPr>
            <a:endParaRPr lang="fr-FR" altLang="fr-FR" b="1" i="1" dirty="0" smtClean="0">
              <a:latin typeface="Arial" panose="020B0604020202020204" pitchFamily="34" charset="0"/>
            </a:endParaRPr>
          </a:p>
          <a:p>
            <a:pPr lvl="0" eaLnBrk="0" fontAlgn="base" hangingPunct="0">
              <a:spcBef>
                <a:spcPct val="0"/>
              </a:spcBef>
              <a:spcAft>
                <a:spcPct val="0"/>
              </a:spcAft>
            </a:pPr>
            <a:r>
              <a:rPr lang="fr-FR" altLang="fr-FR" b="1" i="1" dirty="0" smtClean="0">
                <a:latin typeface="Arial" panose="020B0604020202020204" pitchFamily="34" charset="0"/>
              </a:rPr>
              <a:t>Objectif et cadre pour l’équipe : </a:t>
            </a:r>
            <a:r>
              <a:rPr lang="fr-FR" altLang="fr-FR" dirty="0" smtClean="0">
                <a:latin typeface="Arial" panose="020B0604020202020204" pitchFamily="34" charset="0"/>
              </a:rPr>
              <a:t>comprendre </a:t>
            </a:r>
            <a:r>
              <a:rPr lang="fr-FR" altLang="fr-FR" dirty="0">
                <a:latin typeface="Arial" panose="020B0604020202020204" pitchFamily="34" charset="0"/>
              </a:rPr>
              <a:t>la catégorisation des </a:t>
            </a:r>
            <a:r>
              <a:rPr lang="fr-FR" altLang="fr-FR" dirty="0" smtClean="0">
                <a:latin typeface="Arial" panose="020B0604020202020204" pitchFamily="34" charset="0"/>
              </a:rPr>
              <a:t>problèmes, en travaillant </a:t>
            </a:r>
            <a:r>
              <a:rPr lang="fr-FR" altLang="fr-FR" dirty="0">
                <a:latin typeface="Arial" panose="020B0604020202020204" pitchFamily="34" charset="0"/>
              </a:rPr>
              <a:t>à la fois sur la construction des catégories ( les éléments qui les composent) </a:t>
            </a:r>
            <a:r>
              <a:rPr lang="fr-FR" altLang="fr-FR" dirty="0" smtClean="0">
                <a:latin typeface="Arial" panose="020B0604020202020204" pitchFamily="34" charset="0"/>
              </a:rPr>
              <a:t>et </a:t>
            </a:r>
            <a:r>
              <a:rPr lang="fr-FR" altLang="fr-FR" dirty="0">
                <a:latin typeface="Arial" panose="020B0604020202020204" pitchFamily="34" charset="0"/>
              </a:rPr>
              <a:t>sur l'utilisation de ces catégories ( confrontation et pratique intensive). </a:t>
            </a:r>
            <a:r>
              <a:rPr lang="fr-FR" altLang="fr-FR" dirty="0" smtClean="0">
                <a:latin typeface="Arial" panose="020B0604020202020204" pitchFamily="34" charset="0"/>
              </a:rPr>
              <a:t> Les </a:t>
            </a:r>
            <a:r>
              <a:rPr lang="fr-FR" altLang="fr-FR" dirty="0">
                <a:latin typeface="Arial" panose="020B0604020202020204" pitchFamily="34" charset="0"/>
              </a:rPr>
              <a:t>deux aspects se faisant en parallèle en ne faisant pas s’exclure sens et automatisation qui s'appuient l'une sur l'autre.</a:t>
            </a:r>
          </a:p>
          <a:p>
            <a:pPr lvl="0" eaLnBrk="0" fontAlgn="base" hangingPunct="0">
              <a:spcBef>
                <a:spcPct val="0"/>
              </a:spcBef>
              <a:spcAft>
                <a:spcPct val="0"/>
              </a:spcAft>
            </a:pPr>
            <a:r>
              <a:rPr lang="fr-FR" altLang="fr-FR" dirty="0">
                <a:latin typeface="Arial" panose="020B0604020202020204" pitchFamily="34" charset="0"/>
              </a:rPr>
              <a:t/>
            </a:r>
            <a:br>
              <a:rPr lang="fr-FR" altLang="fr-FR" dirty="0">
                <a:latin typeface="Arial" panose="020B0604020202020204" pitchFamily="34" charset="0"/>
              </a:rPr>
            </a:br>
            <a:r>
              <a:rPr lang="fr-FR" altLang="fr-FR" dirty="0">
                <a:latin typeface="Arial" panose="020B0604020202020204" pitchFamily="34" charset="0"/>
              </a:rPr>
              <a:t>C'est la rencontre </a:t>
            </a:r>
            <a:r>
              <a:rPr lang="fr-FR" altLang="fr-FR" dirty="0" smtClean="0">
                <a:latin typeface="Arial" panose="020B0604020202020204" pitchFamily="34" charset="0"/>
              </a:rPr>
              <a:t>répétée* </a:t>
            </a:r>
            <a:r>
              <a:rPr lang="fr-FR" altLang="fr-FR" dirty="0">
                <a:latin typeface="Arial" panose="020B0604020202020204" pitchFamily="34" charset="0"/>
              </a:rPr>
              <a:t>avec des situations problèmes variées qui permet l'émergence </a:t>
            </a:r>
            <a:r>
              <a:rPr lang="fr-FR" altLang="fr-FR" dirty="0" smtClean="0">
                <a:latin typeface="Arial" panose="020B0604020202020204" pitchFamily="34" charset="0"/>
              </a:rPr>
              <a:t>de </a:t>
            </a:r>
            <a:r>
              <a:rPr lang="fr-FR" altLang="fr-FR" dirty="0">
                <a:latin typeface="Arial" panose="020B0604020202020204" pitchFamily="34" charset="0"/>
              </a:rPr>
              <a:t>réflexes cognitifs par l’utilisation d’une méthodologie </a:t>
            </a:r>
            <a:r>
              <a:rPr lang="fr-FR" altLang="fr-FR" dirty="0" smtClean="0">
                <a:latin typeface="Arial" panose="020B0604020202020204" pitchFamily="34" charset="0"/>
              </a:rPr>
              <a:t>adaptée : chaque </a:t>
            </a:r>
            <a:r>
              <a:rPr lang="fr-FR" altLang="fr-FR" dirty="0">
                <a:latin typeface="Arial" panose="020B0604020202020204" pitchFamily="34" charset="0"/>
              </a:rPr>
              <a:t>semaine </a:t>
            </a:r>
            <a:r>
              <a:rPr lang="fr-FR" altLang="fr-FR" dirty="0" smtClean="0">
                <a:latin typeface="Arial" panose="020B0604020202020204" pitchFamily="34" charset="0"/>
              </a:rPr>
              <a:t>durant </a:t>
            </a:r>
            <a:r>
              <a:rPr lang="fr-FR" altLang="fr-FR" dirty="0">
                <a:latin typeface="Arial" panose="020B0604020202020204" pitchFamily="34" charset="0"/>
              </a:rPr>
              <a:t>toutes les années du CP au CM2. </a:t>
            </a:r>
          </a:p>
          <a:p>
            <a:pPr lvl="0" eaLnBrk="0" fontAlgn="base" hangingPunct="0">
              <a:spcBef>
                <a:spcPct val="0"/>
              </a:spcBef>
              <a:spcAft>
                <a:spcPct val="0"/>
              </a:spcAft>
            </a:pPr>
            <a:r>
              <a:rPr lang="fr-FR" altLang="fr-FR" dirty="0">
                <a:latin typeface="Arial" panose="020B0604020202020204" pitchFamily="34" charset="0"/>
              </a:rPr>
              <a:t/>
            </a:r>
            <a:br>
              <a:rPr lang="fr-FR" altLang="fr-FR" dirty="0">
                <a:latin typeface="Arial" panose="020B0604020202020204" pitchFamily="34" charset="0"/>
              </a:rPr>
            </a:br>
            <a:r>
              <a:rPr lang="fr-FR" altLang="fr-FR" dirty="0">
                <a:latin typeface="Arial" panose="020B0604020202020204" pitchFamily="34" charset="0"/>
              </a:rPr>
              <a:t>L'automatisation ne se fait pas sans </a:t>
            </a:r>
            <a:r>
              <a:rPr lang="fr-FR" altLang="fr-FR" dirty="0" smtClean="0">
                <a:latin typeface="Arial" panose="020B0604020202020204" pitchFamily="34" charset="0"/>
              </a:rPr>
              <a:t>réflexion: complémentarité </a:t>
            </a:r>
            <a:r>
              <a:rPr lang="fr-FR" altLang="fr-FR" dirty="0">
                <a:latin typeface="Arial" panose="020B0604020202020204" pitchFamily="34" charset="0"/>
              </a:rPr>
              <a:t>entre sens et </a:t>
            </a:r>
            <a:r>
              <a:rPr lang="fr-FR" altLang="fr-FR" dirty="0" smtClean="0">
                <a:latin typeface="Arial" panose="020B0604020202020204" pitchFamily="34" charset="0"/>
              </a:rPr>
              <a:t>technique</a:t>
            </a:r>
            <a:r>
              <a:rPr lang="fr-FR" altLang="fr-FR" dirty="0">
                <a:latin typeface="Arial" panose="020B0604020202020204" pitchFamily="34" charset="0"/>
              </a:rPr>
              <a:t>.</a:t>
            </a:r>
            <a:endParaRPr lang="fr-FR" altLang="fr-FR" dirty="0" smtClean="0">
              <a:latin typeface="Arial" panose="020B0604020202020204" pitchFamily="34" charset="0"/>
            </a:endParaRPr>
          </a:p>
          <a:p>
            <a:pPr lvl="0" eaLnBrk="0" fontAlgn="base" hangingPunct="0">
              <a:spcBef>
                <a:spcPct val="0"/>
              </a:spcBef>
              <a:spcAft>
                <a:spcPct val="0"/>
              </a:spcAft>
            </a:pPr>
            <a:r>
              <a:rPr lang="fr-FR" altLang="fr-FR" dirty="0" smtClean="0">
                <a:latin typeface="Arial" panose="020B0604020202020204" pitchFamily="34" charset="0"/>
              </a:rPr>
              <a:t>Elle </a:t>
            </a:r>
            <a:r>
              <a:rPr lang="fr-FR" altLang="fr-FR" dirty="0">
                <a:latin typeface="Arial" panose="020B0604020202020204" pitchFamily="34" charset="0"/>
              </a:rPr>
              <a:t>se nourrit </a:t>
            </a:r>
            <a:r>
              <a:rPr lang="fr-FR" altLang="fr-FR" dirty="0" smtClean="0">
                <a:latin typeface="Arial" panose="020B0604020202020204" pitchFamily="34" charset="0"/>
              </a:rPr>
              <a:t>par </a:t>
            </a:r>
            <a:r>
              <a:rPr lang="fr-FR" altLang="fr-FR" dirty="0">
                <a:latin typeface="Arial" panose="020B0604020202020204" pitchFamily="34" charset="0"/>
              </a:rPr>
              <a:t>l'acquisition de stratégies efficaces : </a:t>
            </a:r>
            <a:endParaRPr lang="fr-FR" altLang="fr-FR" dirty="0" smtClean="0">
              <a:latin typeface="Arial" panose="020B0604020202020204" pitchFamily="34" charset="0"/>
            </a:endParaRPr>
          </a:p>
          <a:p>
            <a:pPr marL="285750" lvl="0" indent="-285750" eaLnBrk="0" fontAlgn="base" hangingPunct="0">
              <a:spcBef>
                <a:spcPct val="0"/>
              </a:spcBef>
              <a:spcAft>
                <a:spcPct val="0"/>
              </a:spcAft>
              <a:buFont typeface="Wingdings" panose="05000000000000000000" pitchFamily="2" charset="2"/>
              <a:buChar char="à"/>
            </a:pPr>
            <a:r>
              <a:rPr lang="fr-FR" altLang="fr-FR" dirty="0" smtClean="0">
                <a:latin typeface="Arial" panose="020B0604020202020204" pitchFamily="34" charset="0"/>
              </a:rPr>
              <a:t>une </a:t>
            </a:r>
            <a:r>
              <a:rPr lang="fr-FR" altLang="fr-FR" dirty="0">
                <a:latin typeface="Arial" panose="020B0604020202020204" pitchFamily="34" charset="0"/>
              </a:rPr>
              <a:t>situation connue des </a:t>
            </a:r>
            <a:r>
              <a:rPr lang="fr-FR" altLang="fr-FR" dirty="0" smtClean="0">
                <a:latin typeface="Arial" panose="020B0604020202020204" pitchFamily="34" charset="0"/>
              </a:rPr>
              <a:t>élèves </a:t>
            </a:r>
            <a:r>
              <a:rPr lang="fr-FR" altLang="fr-FR" dirty="0">
                <a:latin typeface="Arial" panose="020B0604020202020204" pitchFamily="34" charset="0"/>
              </a:rPr>
              <a:t>appelle une procédure connue, </a:t>
            </a:r>
            <a:endParaRPr lang="fr-FR" altLang="fr-FR" dirty="0" smtClean="0">
              <a:latin typeface="Arial" panose="020B0604020202020204" pitchFamily="34" charset="0"/>
            </a:endParaRPr>
          </a:p>
          <a:p>
            <a:pPr marL="285750" lvl="0" indent="-285750" eaLnBrk="0" fontAlgn="base" hangingPunct="0">
              <a:spcBef>
                <a:spcPct val="0"/>
              </a:spcBef>
              <a:spcAft>
                <a:spcPct val="0"/>
              </a:spcAft>
              <a:buFont typeface="Wingdings" panose="05000000000000000000" pitchFamily="2" charset="2"/>
              <a:buChar char="à"/>
            </a:pPr>
            <a:r>
              <a:rPr lang="fr-FR" altLang="fr-FR" dirty="0" smtClean="0">
                <a:latin typeface="Arial" panose="020B0604020202020204" pitchFamily="34" charset="0"/>
              </a:rPr>
              <a:t>une </a:t>
            </a:r>
            <a:r>
              <a:rPr lang="fr-FR" altLang="fr-FR" dirty="0">
                <a:latin typeface="Arial" panose="020B0604020202020204" pitchFamily="34" charset="0"/>
              </a:rPr>
              <a:t>situation inconnue </a:t>
            </a:r>
            <a:r>
              <a:rPr lang="fr-FR" altLang="fr-FR" dirty="0" smtClean="0">
                <a:latin typeface="Arial" panose="020B0604020202020204" pitchFamily="34" charset="0"/>
              </a:rPr>
              <a:t>se rapproche </a:t>
            </a:r>
            <a:r>
              <a:rPr lang="fr-FR" altLang="fr-FR" dirty="0">
                <a:latin typeface="Arial" panose="020B0604020202020204" pitchFamily="34" charset="0"/>
              </a:rPr>
              <a:t>par </a:t>
            </a:r>
            <a:r>
              <a:rPr lang="fr-FR" altLang="fr-FR" dirty="0" smtClean="0">
                <a:latin typeface="Arial" panose="020B0604020202020204" pitchFamily="34" charset="0"/>
              </a:rPr>
              <a:t>quelques </a:t>
            </a:r>
            <a:r>
              <a:rPr lang="fr-FR" altLang="fr-FR" dirty="0">
                <a:latin typeface="Arial" panose="020B0604020202020204" pitchFamily="34" charset="0"/>
              </a:rPr>
              <a:t>éléments de similarité d'une situation connue, qui appellera aussi des procédures connues </a:t>
            </a:r>
            <a:r>
              <a:rPr lang="fr-FR" altLang="fr-FR" dirty="0" smtClean="0">
                <a:latin typeface="Arial" panose="020B0604020202020204" pitchFamily="34" charset="0"/>
              </a:rPr>
              <a:t>qu'il </a:t>
            </a:r>
            <a:r>
              <a:rPr lang="fr-FR" altLang="fr-FR" dirty="0">
                <a:latin typeface="Arial" panose="020B0604020202020204" pitchFamily="34" charset="0"/>
              </a:rPr>
              <a:t>faudra </a:t>
            </a:r>
            <a:r>
              <a:rPr lang="fr-FR" altLang="fr-FR" dirty="0" smtClean="0">
                <a:latin typeface="Arial" panose="020B0604020202020204" pitchFamily="34" charset="0"/>
              </a:rPr>
              <a:t>adapter: </a:t>
            </a:r>
            <a:r>
              <a:rPr lang="fr-FR" altLang="fr-FR" b="1" dirty="0" smtClean="0">
                <a:latin typeface="Arial" panose="020B0604020202020204" pitchFamily="34" charset="0"/>
              </a:rPr>
              <a:t>le </a:t>
            </a:r>
            <a:r>
              <a:rPr lang="fr-FR" altLang="fr-FR" b="1" dirty="0">
                <a:latin typeface="Arial" panose="020B0604020202020204" pitchFamily="34" charset="0"/>
              </a:rPr>
              <a:t>principe d'analogie. </a:t>
            </a:r>
          </a:p>
        </p:txBody>
      </p:sp>
      <p:sp>
        <p:nvSpPr>
          <p:cNvPr id="5" name="Espace réservé du numéro de diapositive 4"/>
          <p:cNvSpPr>
            <a:spLocks noGrp="1"/>
          </p:cNvSpPr>
          <p:nvPr>
            <p:ph type="sldNum" sz="quarter" idx="12"/>
          </p:nvPr>
        </p:nvSpPr>
        <p:spPr/>
        <p:txBody>
          <a:bodyPr/>
          <a:lstStyle/>
          <a:p>
            <a:fld id="{FF2F47E0-9ACB-419A-ADF4-56958805FF84}" type="slidenum">
              <a:rPr lang="fr-FR" smtClean="0"/>
              <a:t>57</a:t>
            </a:fld>
            <a:endParaRPr lang="fr-FR"/>
          </a:p>
        </p:txBody>
      </p:sp>
    </p:spTree>
    <p:extLst>
      <p:ext uri="{BB962C8B-B14F-4D97-AF65-F5344CB8AC3E}">
        <p14:creationId xmlns:p14="http://schemas.microsoft.com/office/powerpoint/2010/main" val="36184935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Des perspectives pédagogiques </a:t>
            </a:r>
            <a:endParaRPr lang="fr-FR"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569280" y="538163"/>
            <a:ext cx="1905000" cy="1152525"/>
          </a:xfrm>
        </p:spPr>
      </p:pic>
      <p:sp>
        <p:nvSpPr>
          <p:cNvPr id="5" name="Rectangle 4"/>
          <p:cNvSpPr/>
          <p:nvPr/>
        </p:nvSpPr>
        <p:spPr>
          <a:xfrm>
            <a:off x="747346" y="2036862"/>
            <a:ext cx="10697308" cy="3785652"/>
          </a:xfrm>
          <a:prstGeom prst="rect">
            <a:avLst/>
          </a:prstGeom>
        </p:spPr>
        <p:txBody>
          <a:bodyPr wrap="square">
            <a:spAutoFit/>
          </a:bodyPr>
          <a:lstStyle/>
          <a:p>
            <a:r>
              <a:rPr lang="fr-FR" sz="3200" b="1" dirty="0" smtClean="0"/>
              <a:t>Un exemple de mise en oeuvre: </a:t>
            </a:r>
          </a:p>
          <a:p>
            <a:r>
              <a:rPr lang="fr-FR" sz="3600" b="1" dirty="0" smtClean="0"/>
              <a:t>Résolution problème au CP :</a:t>
            </a:r>
          </a:p>
          <a:p>
            <a:r>
              <a:rPr lang="fr-FR" sz="2400" b="1" dirty="0"/>
              <a:t>La résolution de problèmes, « </a:t>
            </a:r>
            <a:r>
              <a:rPr lang="fr-FR" sz="2400" b="1" i="1" dirty="0"/>
              <a:t>ça motive les enfants à travailler le calcul […] Ils prennent conscience que ce qu’on fait en calcul, ça a du sens</a:t>
            </a:r>
            <a:r>
              <a:rPr lang="fr-FR" sz="2400" b="1" dirty="0"/>
              <a:t> ». </a:t>
            </a:r>
          </a:p>
          <a:p>
            <a:endParaRPr lang="fr-FR" sz="2000" dirty="0"/>
          </a:p>
          <a:p>
            <a:r>
              <a:rPr lang="fr-FR" sz="2000" dirty="0" smtClean="0"/>
              <a:t>Les </a:t>
            </a:r>
            <a:r>
              <a:rPr lang="fr-FR" sz="2000" dirty="0"/>
              <a:t>élèves travaillent en groupes homogènes pour favoriser l’entraide et l’émulation, certains sur le même problème, d’autres non. La maitresse circule, valide, conseille, aide, propose de dessiner, de schématiser, de manipuler, questionne, fait verbaliser…</a:t>
            </a:r>
          </a:p>
          <a:p>
            <a:r>
              <a:rPr lang="fr-FR" sz="2000" dirty="0" smtClean="0"/>
              <a:t>La gestion </a:t>
            </a:r>
            <a:r>
              <a:rPr lang="fr-FR" sz="2000" dirty="0"/>
              <a:t>ce type de séance est très exigeante </a:t>
            </a:r>
            <a:r>
              <a:rPr lang="fr-FR" sz="2000" dirty="0" smtClean="0"/>
              <a:t>: la PE </a:t>
            </a:r>
            <a:r>
              <a:rPr lang="fr-FR" sz="2000" dirty="0"/>
              <a:t>individualise les types d’aides qu’elle propose aux élèves en fonction des difficultés qu’elle perçoit</a:t>
            </a:r>
            <a:r>
              <a:rPr lang="fr-FR" sz="2000" dirty="0" smtClean="0"/>
              <a:t>.</a:t>
            </a:r>
            <a:endParaRPr lang="fr-FR" sz="3200" b="1" i="1" dirty="0">
              <a:solidFill>
                <a:srgbClr val="C00000"/>
              </a:solidFill>
            </a:endParaRPr>
          </a:p>
        </p:txBody>
      </p:sp>
      <p:sp>
        <p:nvSpPr>
          <p:cNvPr id="6" name="Espace réservé du numéro de diapositive 5"/>
          <p:cNvSpPr>
            <a:spLocks noGrp="1"/>
          </p:cNvSpPr>
          <p:nvPr>
            <p:ph type="sldNum" sz="quarter" idx="12"/>
          </p:nvPr>
        </p:nvSpPr>
        <p:spPr/>
        <p:txBody>
          <a:bodyPr/>
          <a:lstStyle/>
          <a:p>
            <a:fld id="{FF2F47E0-9ACB-419A-ADF4-56958805FF84}" type="slidenum">
              <a:rPr lang="fr-FR" smtClean="0"/>
              <a:t>58</a:t>
            </a:fld>
            <a:endParaRPr lang="fr-FR"/>
          </a:p>
        </p:txBody>
      </p:sp>
    </p:spTree>
    <p:extLst>
      <p:ext uri="{BB962C8B-B14F-4D97-AF65-F5344CB8AC3E}">
        <p14:creationId xmlns:p14="http://schemas.microsoft.com/office/powerpoint/2010/main" val="139984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1" y="0"/>
            <a:ext cx="9143999" cy="692696"/>
          </a:xfrm>
          <a:solidFill>
            <a:srgbClr val="0070C0"/>
          </a:solidFill>
        </p:spPr>
        <p:txBody>
          <a:bodyPr>
            <a:normAutofit/>
          </a:bodyPr>
          <a:lstStyle/>
          <a:p>
            <a:r>
              <a:rPr lang="fr-FR" sz="3600" b="1" dirty="0">
                <a:solidFill>
                  <a:schemeClr val="bg1"/>
                </a:solidFill>
              </a:rPr>
              <a:t>L’ÉVALUATION INTERNATIONALE TIMSS </a:t>
            </a:r>
          </a:p>
        </p:txBody>
      </p:sp>
      <p:sp>
        <p:nvSpPr>
          <p:cNvPr id="6" name="ZoneTexte 5"/>
          <p:cNvSpPr txBox="1"/>
          <p:nvPr/>
        </p:nvSpPr>
        <p:spPr>
          <a:xfrm>
            <a:off x="3431704" y="6106561"/>
            <a:ext cx="7056784" cy="646331"/>
          </a:xfrm>
          <a:prstGeom prst="rect">
            <a:avLst/>
          </a:prstGeom>
          <a:noFill/>
        </p:spPr>
        <p:txBody>
          <a:bodyPr wrap="square" rtlCol="0">
            <a:spAutoFit/>
          </a:bodyPr>
          <a:lstStyle/>
          <a:p>
            <a:endParaRPr lang="fr-FR" b="1" dirty="0">
              <a:solidFill>
                <a:schemeClr val="bg1"/>
              </a:solidFill>
              <a:latin typeface="+mj-lt"/>
            </a:endParaRPr>
          </a:p>
          <a:p>
            <a:r>
              <a:rPr lang="fr-FR" b="1" dirty="0">
                <a:solidFill>
                  <a:schemeClr val="bg1"/>
                </a:solidFill>
              </a:rPr>
              <a:t>LE « PLAN MATHS » </a:t>
            </a:r>
            <a:r>
              <a:rPr lang="fr-FR" b="1" dirty="0">
                <a:solidFill>
                  <a:schemeClr val="bg1"/>
                </a:solidFill>
                <a:latin typeface="+mj-lt"/>
              </a:rPr>
              <a:t>	     	       </a:t>
            </a:r>
            <a:r>
              <a:rPr lang="fr-FR" b="1" dirty="0" smtClean="0">
                <a:solidFill>
                  <a:schemeClr val="bg1"/>
                </a:solidFill>
              </a:rPr>
              <a:t>Novembre </a:t>
            </a:r>
            <a:r>
              <a:rPr lang="fr-FR" b="1" dirty="0">
                <a:solidFill>
                  <a:schemeClr val="bg1"/>
                </a:solidFill>
              </a:rPr>
              <a:t>– décembre 2017</a:t>
            </a:r>
          </a:p>
        </p:txBody>
      </p:sp>
      <p:graphicFrame>
        <p:nvGraphicFramePr>
          <p:cNvPr id="11" name="Graphique 10"/>
          <p:cNvGraphicFramePr/>
          <p:nvPr>
            <p:extLst/>
          </p:nvPr>
        </p:nvGraphicFramePr>
        <p:xfrm>
          <a:off x="1521648" y="548680"/>
          <a:ext cx="9146352" cy="5400600"/>
        </p:xfrm>
        <a:graphic>
          <a:graphicData uri="http://schemas.openxmlformats.org/drawingml/2006/chart">
            <c:chart xmlns:c="http://schemas.openxmlformats.org/drawingml/2006/chart" xmlns:r="http://schemas.openxmlformats.org/officeDocument/2006/relationships" r:id="rId3"/>
          </a:graphicData>
        </a:graphic>
      </p:graphicFrame>
      <p:sp>
        <p:nvSpPr>
          <p:cNvPr id="4" name="Espace réservé du numéro de diapositive 3"/>
          <p:cNvSpPr>
            <a:spLocks noGrp="1"/>
          </p:cNvSpPr>
          <p:nvPr>
            <p:ph type="sldNum" sz="quarter" idx="12"/>
          </p:nvPr>
        </p:nvSpPr>
        <p:spPr/>
        <p:txBody>
          <a:bodyPr/>
          <a:lstStyle/>
          <a:p>
            <a:fld id="{FF2F47E0-9ACB-419A-ADF4-56958805FF84}" type="slidenum">
              <a:rPr lang="fr-FR" smtClean="0"/>
              <a:t>6</a:t>
            </a:fld>
            <a:endParaRPr lang="fr-FR"/>
          </a:p>
        </p:txBody>
      </p:sp>
    </p:spTree>
    <p:extLst>
      <p:ext uri="{BB962C8B-B14F-4D97-AF65-F5344CB8AC3E}">
        <p14:creationId xmlns:p14="http://schemas.microsoft.com/office/powerpoint/2010/main" val="3000900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1" y="0"/>
            <a:ext cx="9143999" cy="692696"/>
          </a:xfrm>
          <a:solidFill>
            <a:srgbClr val="0070C0"/>
          </a:solidFill>
        </p:spPr>
        <p:txBody>
          <a:bodyPr>
            <a:normAutofit/>
          </a:bodyPr>
          <a:lstStyle/>
          <a:p>
            <a:r>
              <a:rPr lang="fr-FR" sz="3600" b="1" dirty="0">
                <a:solidFill>
                  <a:schemeClr val="bg1"/>
                </a:solidFill>
              </a:rPr>
              <a:t>L’ÉVALUATION INTERNATIONALE TIMSS </a:t>
            </a:r>
          </a:p>
        </p:txBody>
      </p:sp>
      <p:sp>
        <p:nvSpPr>
          <p:cNvPr id="13" name="Zone de texte 9"/>
          <p:cNvSpPr txBox="1"/>
          <p:nvPr/>
        </p:nvSpPr>
        <p:spPr>
          <a:xfrm>
            <a:off x="1919536" y="1772816"/>
            <a:ext cx="5472608" cy="2880320"/>
          </a:xfrm>
          <a:prstGeom prst="rect">
            <a:avLst/>
          </a:prstGeom>
          <a:solidFill>
            <a:schemeClr val="lt1"/>
          </a:solidFill>
          <a:ln w="6350">
            <a:solidFill>
              <a:prstClr val="black"/>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15000"/>
              </a:lnSpc>
              <a:spcAft>
                <a:spcPts val="1000"/>
              </a:spcAft>
            </a:pPr>
            <a:r>
              <a:rPr lang="fr-FR" dirty="0">
                <a:ea typeface="Calibri"/>
                <a:cs typeface="Times New Roman"/>
              </a:rPr>
              <a:t>Léo commence à écrire une suite de nombre :</a:t>
            </a:r>
          </a:p>
          <a:p>
            <a:pPr>
              <a:lnSpc>
                <a:spcPct val="115000"/>
              </a:lnSpc>
              <a:spcAft>
                <a:spcPts val="1000"/>
              </a:spcAft>
            </a:pPr>
            <a:r>
              <a:rPr lang="fr-FR" dirty="0">
                <a:ea typeface="Calibri"/>
                <a:cs typeface="Times New Roman"/>
              </a:rPr>
              <a:t>	6, 13, 20, 27,…</a:t>
            </a:r>
          </a:p>
          <a:p>
            <a:pPr>
              <a:lnSpc>
                <a:spcPct val="115000"/>
              </a:lnSpc>
            </a:pPr>
            <a:r>
              <a:rPr lang="fr-FR" dirty="0">
                <a:ea typeface="Calibri"/>
                <a:cs typeface="Times New Roman"/>
              </a:rPr>
              <a:t>Il ajoute toujours le même nombre pour trouver le nombre suivant.</a:t>
            </a:r>
          </a:p>
          <a:p>
            <a:pPr>
              <a:lnSpc>
                <a:spcPct val="115000"/>
              </a:lnSpc>
              <a:spcAft>
                <a:spcPts val="1000"/>
              </a:spcAft>
            </a:pPr>
            <a:r>
              <a:rPr lang="fr-FR" dirty="0">
                <a:ea typeface="Calibri"/>
                <a:cs typeface="Times New Roman"/>
              </a:rPr>
              <a:t>Quel est le nombre qu’il doit maintenant écrire dans sa liste ?</a:t>
            </a:r>
          </a:p>
          <a:p>
            <a:pPr>
              <a:lnSpc>
                <a:spcPct val="115000"/>
              </a:lnSpc>
              <a:spcAft>
                <a:spcPts val="1000"/>
              </a:spcAft>
            </a:pPr>
            <a:r>
              <a:rPr lang="fr-FR" dirty="0">
                <a:ea typeface="Calibri"/>
                <a:cs typeface="Times New Roman"/>
              </a:rPr>
              <a:t>Réponse : _________</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63502" y="0"/>
            <a:ext cx="2555776" cy="66060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FF2F47E0-9ACB-419A-ADF4-56958805FF84}" type="slidenum">
              <a:rPr lang="fr-FR" smtClean="0"/>
              <a:t>7</a:t>
            </a:fld>
            <a:endParaRPr lang="fr-FR"/>
          </a:p>
        </p:txBody>
      </p:sp>
    </p:spTree>
    <p:extLst>
      <p:ext uri="{BB962C8B-B14F-4D97-AF65-F5344CB8AC3E}">
        <p14:creationId xmlns:p14="http://schemas.microsoft.com/office/powerpoint/2010/main" val="20922748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1" y="0"/>
            <a:ext cx="9143999" cy="692696"/>
          </a:xfrm>
          <a:solidFill>
            <a:srgbClr val="0070C0"/>
          </a:solidFill>
        </p:spPr>
        <p:txBody>
          <a:bodyPr>
            <a:normAutofit/>
          </a:bodyPr>
          <a:lstStyle/>
          <a:p>
            <a:r>
              <a:rPr lang="fr-FR" sz="3600" b="1" dirty="0">
                <a:solidFill>
                  <a:schemeClr val="bg1"/>
                </a:solidFill>
              </a:rPr>
              <a:t>L’ÉVALUATION INTERNATIONALE TIMSS </a:t>
            </a:r>
          </a:p>
        </p:txBody>
      </p:sp>
      <p:sp>
        <p:nvSpPr>
          <p:cNvPr id="6" name="ZoneTexte 5"/>
          <p:cNvSpPr txBox="1"/>
          <p:nvPr/>
        </p:nvSpPr>
        <p:spPr>
          <a:xfrm>
            <a:off x="3431704" y="6106561"/>
            <a:ext cx="7056784" cy="646331"/>
          </a:xfrm>
          <a:prstGeom prst="rect">
            <a:avLst/>
          </a:prstGeom>
          <a:noFill/>
        </p:spPr>
        <p:txBody>
          <a:bodyPr wrap="square" rtlCol="0">
            <a:spAutoFit/>
          </a:bodyPr>
          <a:lstStyle/>
          <a:p>
            <a:endParaRPr lang="fr-FR" b="1" dirty="0">
              <a:solidFill>
                <a:schemeClr val="bg1"/>
              </a:solidFill>
              <a:latin typeface="+mj-lt"/>
            </a:endParaRPr>
          </a:p>
          <a:p>
            <a:r>
              <a:rPr lang="fr-FR" b="1" dirty="0">
                <a:solidFill>
                  <a:schemeClr val="bg1"/>
                </a:solidFill>
              </a:rPr>
              <a:t>LE « PLAN MATHS » </a:t>
            </a:r>
            <a:r>
              <a:rPr lang="fr-FR" b="1" dirty="0">
                <a:solidFill>
                  <a:schemeClr val="bg1"/>
                </a:solidFill>
                <a:latin typeface="+mj-lt"/>
              </a:rPr>
              <a:t>	     	        </a:t>
            </a:r>
            <a:r>
              <a:rPr lang="fr-FR" b="1" dirty="0">
                <a:solidFill>
                  <a:schemeClr val="bg1"/>
                </a:solidFill>
              </a:rPr>
              <a:t>Novembre – décembre 2017</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0852" y="747028"/>
            <a:ext cx="4621213" cy="51302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4730" y="0"/>
            <a:ext cx="2747516" cy="65798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FF2F47E0-9ACB-419A-ADF4-56958805FF84}" type="slidenum">
              <a:rPr lang="fr-FR" smtClean="0"/>
              <a:t>8</a:t>
            </a:fld>
            <a:endParaRPr lang="fr-FR"/>
          </a:p>
        </p:txBody>
      </p:sp>
    </p:spTree>
    <p:extLst>
      <p:ext uri="{BB962C8B-B14F-4D97-AF65-F5344CB8AC3E}">
        <p14:creationId xmlns:p14="http://schemas.microsoft.com/office/powerpoint/2010/main" val="3973727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p:cTn id="7" dur="500" fill="hold"/>
                                        <p:tgtEl>
                                          <p:spTgt spid="2051"/>
                                        </p:tgtEl>
                                        <p:attrNameLst>
                                          <p:attrName>ppt_w</p:attrName>
                                        </p:attrNameLst>
                                      </p:cBhvr>
                                      <p:tavLst>
                                        <p:tav tm="0">
                                          <p:val>
                                            <p:fltVal val="0"/>
                                          </p:val>
                                        </p:tav>
                                        <p:tav tm="100000">
                                          <p:val>
                                            <p:strVal val="#ppt_w"/>
                                          </p:val>
                                        </p:tav>
                                      </p:tavLst>
                                    </p:anim>
                                    <p:anim calcmode="lin" valueType="num">
                                      <p:cBhvr>
                                        <p:cTn id="8" dur="500" fill="hold"/>
                                        <p:tgtEl>
                                          <p:spTgt spid="2051"/>
                                        </p:tgtEl>
                                        <p:attrNameLst>
                                          <p:attrName>ppt_h</p:attrName>
                                        </p:attrNameLst>
                                      </p:cBhvr>
                                      <p:tavLst>
                                        <p:tav tm="0">
                                          <p:val>
                                            <p:fltVal val="0"/>
                                          </p:val>
                                        </p:tav>
                                        <p:tav tm="100000">
                                          <p:val>
                                            <p:strVal val="#ppt_h"/>
                                          </p:val>
                                        </p:tav>
                                      </p:tavLst>
                                    </p:anim>
                                    <p:animEffect transition="in" filter="fade">
                                      <p:cBhvr>
                                        <p:cTn id="9"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524001" y="0"/>
            <a:ext cx="9143999" cy="692696"/>
          </a:xfrm>
          <a:solidFill>
            <a:srgbClr val="0070C0"/>
          </a:solidFill>
        </p:spPr>
        <p:txBody>
          <a:bodyPr>
            <a:normAutofit/>
          </a:bodyPr>
          <a:lstStyle/>
          <a:p>
            <a:r>
              <a:rPr lang="fr-FR" sz="3600" b="1" dirty="0">
                <a:solidFill>
                  <a:schemeClr val="bg1"/>
                </a:solidFill>
              </a:rPr>
              <a:t>L’ÉVALUATION INTERNATIONALE TIMSS </a:t>
            </a:r>
          </a:p>
        </p:txBody>
      </p:sp>
      <p:sp>
        <p:nvSpPr>
          <p:cNvPr id="6" name="ZoneTexte 5"/>
          <p:cNvSpPr txBox="1"/>
          <p:nvPr/>
        </p:nvSpPr>
        <p:spPr>
          <a:xfrm>
            <a:off x="3431704" y="6106561"/>
            <a:ext cx="7056784" cy="646331"/>
          </a:xfrm>
          <a:prstGeom prst="rect">
            <a:avLst/>
          </a:prstGeom>
          <a:noFill/>
        </p:spPr>
        <p:txBody>
          <a:bodyPr wrap="square" rtlCol="0">
            <a:spAutoFit/>
          </a:bodyPr>
          <a:lstStyle/>
          <a:p>
            <a:endParaRPr lang="fr-FR" b="1" dirty="0">
              <a:solidFill>
                <a:schemeClr val="bg1"/>
              </a:solidFill>
              <a:latin typeface="+mj-lt"/>
            </a:endParaRPr>
          </a:p>
          <a:p>
            <a:r>
              <a:rPr lang="fr-FR" b="1" dirty="0">
                <a:solidFill>
                  <a:schemeClr val="bg1"/>
                </a:solidFill>
              </a:rPr>
              <a:t>LE « PLAN MATHS » </a:t>
            </a:r>
            <a:r>
              <a:rPr lang="fr-FR" b="1" dirty="0">
                <a:solidFill>
                  <a:schemeClr val="bg1"/>
                </a:solidFill>
                <a:latin typeface="+mj-lt"/>
              </a:rPr>
              <a:t>	     	        </a:t>
            </a:r>
            <a:r>
              <a:rPr lang="fr-FR" b="1" dirty="0">
                <a:solidFill>
                  <a:schemeClr val="bg1"/>
                </a:solidFill>
              </a:rPr>
              <a:t>Novembre – décembre 2017</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1881" y="1340768"/>
            <a:ext cx="5706007" cy="3528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56700" y="0"/>
            <a:ext cx="2463575" cy="66352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Espace réservé du numéro de diapositive 3"/>
          <p:cNvSpPr>
            <a:spLocks noGrp="1"/>
          </p:cNvSpPr>
          <p:nvPr>
            <p:ph type="sldNum" sz="quarter" idx="12"/>
          </p:nvPr>
        </p:nvSpPr>
        <p:spPr/>
        <p:txBody>
          <a:bodyPr/>
          <a:lstStyle/>
          <a:p>
            <a:fld id="{FF2F47E0-9ACB-419A-ADF4-56958805FF84}" type="slidenum">
              <a:rPr lang="fr-FR" smtClean="0"/>
              <a:t>9</a:t>
            </a:fld>
            <a:endParaRPr lang="fr-FR"/>
          </a:p>
        </p:txBody>
      </p:sp>
    </p:spTree>
    <p:extLst>
      <p:ext uri="{BB962C8B-B14F-4D97-AF65-F5344CB8AC3E}">
        <p14:creationId xmlns:p14="http://schemas.microsoft.com/office/powerpoint/2010/main" val="203603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fill="hold"/>
                                        <p:tgtEl>
                                          <p:spTgt spid="3075"/>
                                        </p:tgtEl>
                                        <p:attrNameLst>
                                          <p:attrName>ppt_w</p:attrName>
                                        </p:attrNameLst>
                                      </p:cBhvr>
                                      <p:tavLst>
                                        <p:tav tm="0">
                                          <p:val>
                                            <p:fltVal val="0"/>
                                          </p:val>
                                        </p:tav>
                                        <p:tav tm="100000">
                                          <p:val>
                                            <p:strVal val="#ppt_w"/>
                                          </p:val>
                                        </p:tav>
                                      </p:tavLst>
                                    </p:anim>
                                    <p:anim calcmode="lin" valueType="num">
                                      <p:cBhvr>
                                        <p:cTn id="8" dur="500" fill="hold"/>
                                        <p:tgtEl>
                                          <p:spTgt spid="3075"/>
                                        </p:tgtEl>
                                        <p:attrNameLst>
                                          <p:attrName>ppt_h</p:attrName>
                                        </p:attrNameLst>
                                      </p:cBhvr>
                                      <p:tavLst>
                                        <p:tav tm="0">
                                          <p:val>
                                            <p:fltVal val="0"/>
                                          </p:val>
                                        </p:tav>
                                        <p:tav tm="100000">
                                          <p:val>
                                            <p:strVal val="#ppt_h"/>
                                          </p:val>
                                        </p:tav>
                                      </p:tavLst>
                                    </p:anim>
                                    <p:animEffect transition="in" filter="fade">
                                      <p:cBhvr>
                                        <p:cTn id="9" dur="500"/>
                                        <p:tgtEl>
                                          <p:spTgt spid="30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8362</TotalTime>
  <Words>4040</Words>
  <Application>Microsoft Office PowerPoint</Application>
  <PresentationFormat>Grand écran</PresentationFormat>
  <Paragraphs>721</Paragraphs>
  <Slides>58</Slides>
  <Notes>14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58</vt:i4>
      </vt:variant>
    </vt:vector>
  </HeadingPairs>
  <TitlesOfParts>
    <vt:vector size="66" baseType="lpstr">
      <vt:lpstr>Arial Unicode MS</vt:lpstr>
      <vt:lpstr>Arial</vt:lpstr>
      <vt:lpstr>Calibri</vt:lpstr>
      <vt:lpstr>Calibri Light</vt:lpstr>
      <vt:lpstr>DejaVu Sans</vt:lpstr>
      <vt:lpstr>Times New Roman</vt:lpstr>
      <vt:lpstr>Wingdings</vt:lpstr>
      <vt:lpstr>Thème Office</vt:lpstr>
      <vt:lpstr>Formation Math cycle 2</vt:lpstr>
      <vt:lpstr>Plan de l’intervention</vt:lpstr>
      <vt:lpstr>Présentation PowerPoint</vt:lpstr>
      <vt:lpstr>L’ÉVALUATION INTERNATIONALE TIMSS  4°année de scolarisation obligatoire</vt:lpstr>
      <vt:lpstr>L’ÉVALUATION INTERNATIONALE TIMSS </vt:lpstr>
      <vt:lpstr>L’ÉVALUATION INTERNATIONALE TIMSS </vt:lpstr>
      <vt:lpstr>L’ÉVALUATION INTERNATIONALE TIMSS </vt:lpstr>
      <vt:lpstr>L’ÉVALUATION INTERNATIONALE TIMSS </vt:lpstr>
      <vt:lpstr>L’ÉVALUATION INTERNATIONALE TIMSS </vt:lpstr>
      <vt:lpstr>DEPP – CEDRE 2008 et 2014</vt:lpstr>
      <vt:lpstr>CEDRE MATHÉMATIQUES 2014</vt:lpstr>
      <vt:lpstr>CEDRE MATHÉMATIQUES 2014</vt:lpstr>
      <vt:lpstr>Présentation PowerPoint</vt:lpstr>
      <vt:lpstr>Présentation PowerPoint</vt:lpstr>
      <vt:lpstr>Question 1 :  Quel apprentissage de la notion de nombre?  Quelles difficultés dans l’écriture des nombres?</vt:lpstr>
      <vt:lpstr>La construction du nombre : l’importance de la maternelle </vt:lpstr>
      <vt:lpstr>Ce que les enfants ne savent pas à l’entrée en maternelle: </vt:lpstr>
      <vt:lpstr>Ce que les enfants vont apprendre à l’école maternelle :</vt:lpstr>
      <vt:lpstr>Ce que les enfants vont apprendre à l’école maternelle :</vt:lpstr>
      <vt:lpstr>Ce que l’on peut attendre à la fin de l’école maternelle :</vt:lpstr>
      <vt:lpstr>Et pourtant :  les performances en fin de GS maternelle </vt:lpstr>
      <vt:lpstr>Les enjeux du cycle 2: </vt:lpstr>
      <vt:lpstr>Les codes analogiques </vt:lpstr>
      <vt:lpstr>Les codes symboliques </vt:lpstr>
      <vt:lpstr>Le code verbal : Le langage encode la numérosité : de manière conventionnelle, non transparente</vt:lpstr>
      <vt:lpstr>Le code verbal : Le langage encode la numérosité : de manière conventionnelle, non transparente</vt:lpstr>
      <vt:lpstr>A vous : comment ça marche ? Quelels différences avec le sytème français de dénomination des nombres?</vt:lpstr>
      <vt:lpstr>Particularité du système français : comparaison systèmes chinois et français</vt:lpstr>
      <vt:lpstr>Comparaison et difficultés </vt:lpstr>
      <vt:lpstr>Le transcodage : les difficultés</vt:lpstr>
      <vt:lpstr>Le transcodage </vt:lpstr>
      <vt:lpstr> En conclusion : difficultés liées à l’écriture des nombres : (réf: CNESCO Marie-Pascale NOEL) </vt:lpstr>
      <vt:lpstr>Les sources de difficultés en mathématiques  </vt:lpstr>
      <vt:lpstr>Question 2 :  Quels enjeux du calcul à l’école primaire? </vt:lpstr>
      <vt:lpstr>Pour commencer :</vt:lpstr>
      <vt:lpstr>Questions :</vt:lpstr>
      <vt:lpstr>Éléments de didactique à propos du calcul mental</vt:lpstr>
      <vt:lpstr>Un exemple pour une mise en situation </vt:lpstr>
      <vt:lpstr>Quelques procédures possibles</vt:lpstr>
      <vt:lpstr>Quelques procédures possibles</vt:lpstr>
      <vt:lpstr>Quelques procédures possibles</vt:lpstr>
      <vt:lpstr>Eléments de didactique à propos du calcul mental</vt:lpstr>
      <vt:lpstr>Eléments de didactique à propos du calcul mental</vt:lpstr>
      <vt:lpstr>Que retenir ?</vt:lpstr>
      <vt:lpstr>Quid du calcul en ligne ?  (source Eduscol)  </vt:lpstr>
      <vt:lpstr>Présentation PowerPoint</vt:lpstr>
      <vt:lpstr>Présentation PowerPoint</vt:lpstr>
      <vt:lpstr>Quels repères de progression ?</vt:lpstr>
      <vt:lpstr>Exemple au CP</vt:lpstr>
      <vt:lpstr>Dès le CE2</vt:lpstr>
      <vt:lpstr> Les enjeux du calcul à l’école primaire: (réf: CNESCO JP FISHER) </vt:lpstr>
      <vt:lpstr>En conclusion : les préconisations  </vt:lpstr>
      <vt:lpstr>Les recommandations du CNESCO</vt:lpstr>
      <vt:lpstr>Pour poursuivre la réflexion :   - des pistes pour la mise en oeuvre   un travail d’équipe à Argenteuil – école      Jean-Jacques ROUSSEAU</vt:lpstr>
      <vt:lpstr>Des perspectives pédagogiques </vt:lpstr>
      <vt:lpstr>Des perspectives pédagogiques </vt:lpstr>
      <vt:lpstr>Des perspectives pédagogiques </vt:lpstr>
      <vt:lpstr>Des perspectives pédagogiques </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Formation Math cycle 2</dc:title>
  <dc:creator>Hewlett-Packard Company</dc:creator>
  <cp:lastModifiedBy>Marie Angelique Luciani</cp:lastModifiedBy>
  <cp:revision>66</cp:revision>
  <dcterms:created xsi:type="dcterms:W3CDTF">2018-02-13T09:01:28Z</dcterms:created>
  <dcterms:modified xsi:type="dcterms:W3CDTF">2018-02-21T16:05:16Z</dcterms:modified>
</cp:coreProperties>
</file>